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305" r:id="rId13"/>
    <p:sldId id="295" r:id="rId14"/>
    <p:sldId id="296" r:id="rId15"/>
    <p:sldId id="297" r:id="rId16"/>
    <p:sldId id="298" r:id="rId17"/>
    <p:sldId id="299" r:id="rId18"/>
    <p:sldId id="300" r:id="rId19"/>
    <p:sldId id="301" r:id="rId20"/>
    <p:sldId id="302" r:id="rId21"/>
    <p:sldId id="303" r:id="rId22"/>
    <p:sldId id="304" r:id="rId23"/>
    <p:sldId id="306" r:id="rId24"/>
    <p:sldId id="30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2" autoAdjust="0"/>
    <p:restoredTop sz="94651" autoAdjust="0"/>
  </p:normalViewPr>
  <p:slideViewPr>
    <p:cSldViewPr snapToGrid="0">
      <p:cViewPr>
        <p:scale>
          <a:sx n="84" d="100"/>
          <a:sy n="84" d="100"/>
        </p:scale>
        <p:origin x="1260" y="534"/>
      </p:cViewPr>
      <p:guideLst/>
    </p:cSldViewPr>
  </p:slideViewPr>
  <p:notesTextViewPr>
    <p:cViewPr>
      <p:scale>
        <a:sx n="1" d="1"/>
        <a:sy n="1" d="1"/>
      </p:scale>
      <p:origin x="0" y="0"/>
    </p:cViewPr>
  </p:notesTextViewPr>
  <p:sorterViewPr>
    <p:cViewPr>
      <p:scale>
        <a:sx n="100" d="100"/>
        <a:sy n="100" d="100"/>
      </p:scale>
      <p:origin x="0" y="-1968"/>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D7B6A-2123-478C-BFE1-766331C93AEC}" type="datetimeFigureOut">
              <a:rPr lang="en-US" smtClean="0"/>
              <a:t>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DEC82-68DB-4FB8-8D16-1F6814AA612F}" type="slidenum">
              <a:rPr lang="en-US" smtClean="0"/>
              <a:t>‹#›</a:t>
            </a:fld>
            <a:endParaRPr lang="en-US" dirty="0"/>
          </a:p>
        </p:txBody>
      </p:sp>
    </p:spTree>
    <p:extLst>
      <p:ext uri="{BB962C8B-B14F-4D97-AF65-F5344CB8AC3E}">
        <p14:creationId xmlns:p14="http://schemas.microsoft.com/office/powerpoint/2010/main" val="33685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1</a:t>
            </a:fld>
            <a:endParaRPr lang="en-US" dirty="0"/>
          </a:p>
        </p:txBody>
      </p:sp>
    </p:spTree>
    <p:extLst>
      <p:ext uri="{BB962C8B-B14F-4D97-AF65-F5344CB8AC3E}">
        <p14:creationId xmlns:p14="http://schemas.microsoft.com/office/powerpoint/2010/main" val="3894961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10</a:t>
            </a:fld>
            <a:endParaRPr lang="en-US" dirty="0"/>
          </a:p>
        </p:txBody>
      </p:sp>
    </p:spTree>
    <p:extLst>
      <p:ext uri="{BB962C8B-B14F-4D97-AF65-F5344CB8AC3E}">
        <p14:creationId xmlns:p14="http://schemas.microsoft.com/office/powerpoint/2010/main" val="203250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11</a:t>
            </a:fld>
            <a:endParaRPr lang="en-US" dirty="0"/>
          </a:p>
        </p:txBody>
      </p:sp>
    </p:spTree>
    <p:extLst>
      <p:ext uri="{BB962C8B-B14F-4D97-AF65-F5344CB8AC3E}">
        <p14:creationId xmlns:p14="http://schemas.microsoft.com/office/powerpoint/2010/main" val="3834079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754DEC82-68DB-4FB8-8D16-1F6814AA612F}" type="slidenum">
              <a:rPr lang="en-US" smtClean="0"/>
              <a:t>12</a:t>
            </a:fld>
            <a:endParaRPr lang="en-US" dirty="0"/>
          </a:p>
        </p:txBody>
      </p:sp>
    </p:spTree>
    <p:extLst>
      <p:ext uri="{BB962C8B-B14F-4D97-AF65-F5344CB8AC3E}">
        <p14:creationId xmlns:p14="http://schemas.microsoft.com/office/powerpoint/2010/main" val="2469768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13</a:t>
            </a:fld>
            <a:endParaRPr lang="en-US" dirty="0"/>
          </a:p>
        </p:txBody>
      </p:sp>
    </p:spTree>
    <p:extLst>
      <p:ext uri="{BB962C8B-B14F-4D97-AF65-F5344CB8AC3E}">
        <p14:creationId xmlns:p14="http://schemas.microsoft.com/office/powerpoint/2010/main" val="200777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14</a:t>
            </a:fld>
            <a:endParaRPr lang="en-US" dirty="0"/>
          </a:p>
        </p:txBody>
      </p:sp>
    </p:spTree>
    <p:extLst>
      <p:ext uri="{BB962C8B-B14F-4D97-AF65-F5344CB8AC3E}">
        <p14:creationId xmlns:p14="http://schemas.microsoft.com/office/powerpoint/2010/main" val="532595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15</a:t>
            </a:fld>
            <a:endParaRPr lang="en-US" dirty="0"/>
          </a:p>
        </p:txBody>
      </p:sp>
    </p:spTree>
    <p:extLst>
      <p:ext uri="{BB962C8B-B14F-4D97-AF65-F5344CB8AC3E}">
        <p14:creationId xmlns:p14="http://schemas.microsoft.com/office/powerpoint/2010/main" val="1970858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16</a:t>
            </a:fld>
            <a:endParaRPr lang="en-US" dirty="0"/>
          </a:p>
        </p:txBody>
      </p:sp>
    </p:spTree>
    <p:extLst>
      <p:ext uri="{BB962C8B-B14F-4D97-AF65-F5344CB8AC3E}">
        <p14:creationId xmlns:p14="http://schemas.microsoft.com/office/powerpoint/2010/main" val="2454469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FF0000"/>
                </a:solidFill>
              </a:rPr>
              <a:t>Read notes first!</a:t>
            </a:r>
          </a:p>
          <a:p>
            <a:endParaRPr lang="en-US" sz="1400" dirty="0"/>
          </a:p>
          <a:p>
            <a:r>
              <a:rPr lang="en-US" sz="1400" b="1" dirty="0"/>
              <a:t>Then finally 27 through 39</a:t>
            </a:r>
          </a:p>
        </p:txBody>
      </p:sp>
      <p:sp>
        <p:nvSpPr>
          <p:cNvPr id="4" name="Slide Number Placeholder 3"/>
          <p:cNvSpPr>
            <a:spLocks noGrp="1"/>
          </p:cNvSpPr>
          <p:nvPr>
            <p:ph type="sldNum" sz="quarter" idx="10"/>
          </p:nvPr>
        </p:nvSpPr>
        <p:spPr/>
        <p:txBody>
          <a:bodyPr/>
          <a:lstStyle/>
          <a:p>
            <a:fld id="{C0B5A084-8953-4C5D-91DA-20B1836A6A71}" type="slidenum">
              <a:rPr lang="en-US" smtClean="0"/>
              <a:t>17</a:t>
            </a:fld>
            <a:endParaRPr lang="en-US" dirty="0"/>
          </a:p>
        </p:txBody>
      </p:sp>
    </p:spTree>
    <p:extLst>
      <p:ext uri="{BB962C8B-B14F-4D97-AF65-F5344CB8AC3E}">
        <p14:creationId xmlns:p14="http://schemas.microsoft.com/office/powerpoint/2010/main" val="2722662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FF0000"/>
                </a:solidFill>
              </a:rPr>
              <a:t> </a:t>
            </a:r>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18</a:t>
            </a:fld>
            <a:endParaRPr lang="en-US" dirty="0"/>
          </a:p>
        </p:txBody>
      </p:sp>
    </p:spTree>
    <p:extLst>
      <p:ext uri="{BB962C8B-B14F-4D97-AF65-F5344CB8AC3E}">
        <p14:creationId xmlns:p14="http://schemas.microsoft.com/office/powerpoint/2010/main" val="1546049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solidFill>
                <a:srgbClr val="FF0000"/>
              </a:solidFill>
            </a:endParaRPr>
          </a:p>
        </p:txBody>
      </p:sp>
      <p:sp>
        <p:nvSpPr>
          <p:cNvPr id="4" name="Slide Number Placeholder 3"/>
          <p:cNvSpPr>
            <a:spLocks noGrp="1"/>
          </p:cNvSpPr>
          <p:nvPr>
            <p:ph type="sldNum" sz="quarter" idx="10"/>
          </p:nvPr>
        </p:nvSpPr>
        <p:spPr/>
        <p:txBody>
          <a:bodyPr/>
          <a:lstStyle/>
          <a:p>
            <a:fld id="{C0B5A084-8953-4C5D-91DA-20B1836A6A71}" type="slidenum">
              <a:rPr lang="en-US" smtClean="0"/>
              <a:t>19</a:t>
            </a:fld>
            <a:endParaRPr lang="en-US" dirty="0"/>
          </a:p>
        </p:txBody>
      </p:sp>
    </p:spTree>
    <p:extLst>
      <p:ext uri="{BB962C8B-B14F-4D97-AF65-F5344CB8AC3E}">
        <p14:creationId xmlns:p14="http://schemas.microsoft.com/office/powerpoint/2010/main" val="99342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2</a:t>
            </a:fld>
            <a:endParaRPr lang="en-US" dirty="0"/>
          </a:p>
        </p:txBody>
      </p:sp>
    </p:spTree>
    <p:extLst>
      <p:ext uri="{BB962C8B-B14F-4D97-AF65-F5344CB8AC3E}">
        <p14:creationId xmlns:p14="http://schemas.microsoft.com/office/powerpoint/2010/main" val="3913644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20</a:t>
            </a:fld>
            <a:endParaRPr lang="en-US" dirty="0"/>
          </a:p>
        </p:txBody>
      </p:sp>
    </p:spTree>
    <p:extLst>
      <p:ext uri="{BB962C8B-B14F-4D97-AF65-F5344CB8AC3E}">
        <p14:creationId xmlns:p14="http://schemas.microsoft.com/office/powerpoint/2010/main" val="2814318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21</a:t>
            </a:fld>
            <a:endParaRPr lang="en-US" dirty="0"/>
          </a:p>
        </p:txBody>
      </p:sp>
    </p:spTree>
    <p:extLst>
      <p:ext uri="{BB962C8B-B14F-4D97-AF65-F5344CB8AC3E}">
        <p14:creationId xmlns:p14="http://schemas.microsoft.com/office/powerpoint/2010/main" val="240016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10"/>
          </p:nvPr>
        </p:nvSpPr>
        <p:spPr/>
        <p:txBody>
          <a:bodyPr/>
          <a:lstStyle/>
          <a:p>
            <a:fld id="{C0B5A084-8953-4C5D-91DA-20B1836A6A71}" type="slidenum">
              <a:rPr lang="en-US" smtClean="0"/>
              <a:t>22</a:t>
            </a:fld>
            <a:endParaRPr lang="en-US" dirty="0"/>
          </a:p>
        </p:txBody>
      </p:sp>
    </p:spTree>
    <p:extLst>
      <p:ext uri="{BB962C8B-B14F-4D97-AF65-F5344CB8AC3E}">
        <p14:creationId xmlns:p14="http://schemas.microsoft.com/office/powerpoint/2010/main" val="824026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23</a:t>
            </a:fld>
            <a:endParaRPr lang="en-US" dirty="0"/>
          </a:p>
        </p:txBody>
      </p:sp>
    </p:spTree>
    <p:extLst>
      <p:ext uri="{BB962C8B-B14F-4D97-AF65-F5344CB8AC3E}">
        <p14:creationId xmlns:p14="http://schemas.microsoft.com/office/powerpoint/2010/main" val="30601005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24</a:t>
            </a:fld>
            <a:endParaRPr lang="en-US" dirty="0"/>
          </a:p>
        </p:txBody>
      </p:sp>
    </p:spTree>
    <p:extLst>
      <p:ext uri="{BB962C8B-B14F-4D97-AF65-F5344CB8AC3E}">
        <p14:creationId xmlns:p14="http://schemas.microsoft.com/office/powerpoint/2010/main" val="358902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3</a:t>
            </a:fld>
            <a:endParaRPr lang="en-US" dirty="0"/>
          </a:p>
        </p:txBody>
      </p:sp>
    </p:spTree>
    <p:extLst>
      <p:ext uri="{BB962C8B-B14F-4D97-AF65-F5344CB8AC3E}">
        <p14:creationId xmlns:p14="http://schemas.microsoft.com/office/powerpoint/2010/main" val="2976283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4</a:t>
            </a:fld>
            <a:endParaRPr lang="en-US" dirty="0"/>
          </a:p>
        </p:txBody>
      </p:sp>
    </p:spTree>
    <p:extLst>
      <p:ext uri="{BB962C8B-B14F-4D97-AF65-F5344CB8AC3E}">
        <p14:creationId xmlns:p14="http://schemas.microsoft.com/office/powerpoint/2010/main" val="195564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5</a:t>
            </a:fld>
            <a:endParaRPr lang="en-US" dirty="0"/>
          </a:p>
        </p:txBody>
      </p:sp>
    </p:spTree>
    <p:extLst>
      <p:ext uri="{BB962C8B-B14F-4D97-AF65-F5344CB8AC3E}">
        <p14:creationId xmlns:p14="http://schemas.microsoft.com/office/powerpoint/2010/main" val="304391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6</a:t>
            </a:fld>
            <a:endParaRPr lang="en-US" dirty="0"/>
          </a:p>
        </p:txBody>
      </p:sp>
    </p:spTree>
    <p:extLst>
      <p:ext uri="{BB962C8B-B14F-4D97-AF65-F5344CB8AC3E}">
        <p14:creationId xmlns:p14="http://schemas.microsoft.com/office/powerpoint/2010/main" val="1576793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7</a:t>
            </a:fld>
            <a:endParaRPr lang="en-US" dirty="0"/>
          </a:p>
        </p:txBody>
      </p:sp>
    </p:spTree>
    <p:extLst>
      <p:ext uri="{BB962C8B-B14F-4D97-AF65-F5344CB8AC3E}">
        <p14:creationId xmlns:p14="http://schemas.microsoft.com/office/powerpoint/2010/main" val="2703103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8</a:t>
            </a:fld>
            <a:endParaRPr lang="en-US" dirty="0"/>
          </a:p>
        </p:txBody>
      </p:sp>
    </p:spTree>
    <p:extLst>
      <p:ext uri="{BB962C8B-B14F-4D97-AF65-F5344CB8AC3E}">
        <p14:creationId xmlns:p14="http://schemas.microsoft.com/office/powerpoint/2010/main" val="858470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9</a:t>
            </a:fld>
            <a:endParaRPr lang="en-US" dirty="0"/>
          </a:p>
        </p:txBody>
      </p:sp>
    </p:spTree>
    <p:extLst>
      <p:ext uri="{BB962C8B-B14F-4D97-AF65-F5344CB8AC3E}">
        <p14:creationId xmlns:p14="http://schemas.microsoft.com/office/powerpoint/2010/main" val="275036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8178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48874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97493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598644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980595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686484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162378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904597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17097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8648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52829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49870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22364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405879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83495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01578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42088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1521434-4C1C-4738-9093-99B7EA89A6BF}" type="datetimeFigureOut">
              <a:rPr lang="en-US" smtClean="0"/>
              <a:t>2/2/2021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AEBA52-0B98-4012-A2D1-382BC664CF38}" type="slidenum">
              <a:rPr lang="en-US" smtClean="0"/>
              <a:t>‹#›</a:t>
            </a:fld>
            <a:endParaRPr lang="en-US" dirty="0"/>
          </a:p>
        </p:txBody>
      </p:sp>
    </p:spTree>
    <p:extLst>
      <p:ext uri="{BB962C8B-B14F-4D97-AF65-F5344CB8AC3E}">
        <p14:creationId xmlns:p14="http://schemas.microsoft.com/office/powerpoint/2010/main" val="38657642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1"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p:cNvSpPr>
            <a:spLocks noGrp="1"/>
          </p:cNvSpPr>
          <p:nvPr>
            <p:ph type="ctrTitle"/>
          </p:nvPr>
        </p:nvSpPr>
        <p:spPr>
          <a:xfrm>
            <a:off x="1018190" y="924232"/>
            <a:ext cx="8174971" cy="3285866"/>
          </a:xfrm>
        </p:spPr>
        <p:txBody>
          <a:bodyPr>
            <a:normAutofit/>
          </a:bodyPr>
          <a:lstStyle/>
          <a:p>
            <a:pPr algn="l"/>
            <a:r>
              <a:rPr lang="en-US" sz="6200"/>
              <a:t>THE 12 MINOR PROPHETS</a:t>
            </a:r>
          </a:p>
        </p:txBody>
      </p:sp>
      <p:sp>
        <p:nvSpPr>
          <p:cNvPr id="3" name="Subtitle 2"/>
          <p:cNvSpPr>
            <a:spLocks noGrp="1"/>
          </p:cNvSpPr>
          <p:nvPr>
            <p:ph type="subTitle" idx="1"/>
          </p:nvPr>
        </p:nvSpPr>
        <p:spPr>
          <a:xfrm>
            <a:off x="1018190" y="4210098"/>
            <a:ext cx="7178070" cy="863348"/>
          </a:xfrm>
        </p:spPr>
        <p:txBody>
          <a:bodyPr>
            <a:normAutofit/>
          </a:bodyPr>
          <a:lstStyle/>
          <a:p>
            <a:pPr algn="l"/>
            <a:r>
              <a:rPr lang="en-US" b="1"/>
              <a:t>An overview of the timeline</a:t>
            </a:r>
          </a:p>
        </p:txBody>
      </p:sp>
    </p:spTree>
    <p:extLst>
      <p:ext uri="{BB962C8B-B14F-4D97-AF65-F5344CB8AC3E}">
        <p14:creationId xmlns:p14="http://schemas.microsoft.com/office/powerpoint/2010/main" val="418096180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REASONS TO NEED A PROGRAM</a:t>
            </a:r>
          </a:p>
        </p:txBody>
      </p:sp>
      <p:sp>
        <p:nvSpPr>
          <p:cNvPr id="3" name="Text Placeholder 2"/>
          <p:cNvSpPr>
            <a:spLocks noGrp="1"/>
          </p:cNvSpPr>
          <p:nvPr>
            <p:ph type="body" idx="1"/>
          </p:nvPr>
        </p:nvSpPr>
        <p:spPr/>
        <p:txBody>
          <a:bodyPr/>
          <a:lstStyle/>
          <a:p>
            <a:r>
              <a:rPr lang="en-US" b="1" dirty="0"/>
              <a:t>Traditional Division</a:t>
            </a:r>
          </a:p>
        </p:txBody>
      </p:sp>
      <p:sp>
        <p:nvSpPr>
          <p:cNvPr id="4" name="Content Placeholder 3"/>
          <p:cNvSpPr>
            <a:spLocks noGrp="1"/>
          </p:cNvSpPr>
          <p:nvPr>
            <p:ph sz="half" idx="2"/>
          </p:nvPr>
        </p:nvSpPr>
        <p:spPr>
          <a:xfrm>
            <a:off x="1721703" y="3326544"/>
            <a:ext cx="1935897" cy="2854447"/>
          </a:xfrm>
        </p:spPr>
        <p:txBody>
          <a:bodyPr>
            <a:noAutofit/>
          </a:bodyPr>
          <a:lstStyle/>
          <a:p>
            <a:pPr lvl="0"/>
            <a:r>
              <a:rPr lang="en-US" sz="2400" b="1" dirty="0"/>
              <a:t>Reuben                          </a:t>
            </a:r>
          </a:p>
          <a:p>
            <a:pPr lvl="0"/>
            <a:r>
              <a:rPr lang="en-US" sz="2400" b="1" dirty="0"/>
              <a:t>Simeon</a:t>
            </a:r>
          </a:p>
          <a:p>
            <a:pPr lvl="0"/>
            <a:r>
              <a:rPr lang="en-US" sz="2400" b="1" dirty="0">
                <a:solidFill>
                  <a:srgbClr val="FF0000"/>
                </a:solidFill>
              </a:rPr>
              <a:t>Levi</a:t>
            </a:r>
          </a:p>
          <a:p>
            <a:pPr lvl="0"/>
            <a:r>
              <a:rPr lang="en-US" sz="2400" b="1" dirty="0"/>
              <a:t>Judah</a:t>
            </a:r>
          </a:p>
          <a:p>
            <a:pPr lvl="0"/>
            <a:r>
              <a:rPr lang="en-US" sz="2400" b="1" dirty="0"/>
              <a:t>Issachar</a:t>
            </a:r>
          </a:p>
          <a:p>
            <a:pPr lvl="0"/>
            <a:r>
              <a:rPr lang="en-US" sz="2400" b="1" dirty="0"/>
              <a:t>Zebulun</a:t>
            </a:r>
          </a:p>
        </p:txBody>
      </p:sp>
      <p:sp>
        <p:nvSpPr>
          <p:cNvPr id="5" name="Text Placeholder 4"/>
          <p:cNvSpPr>
            <a:spLocks noGrp="1"/>
          </p:cNvSpPr>
          <p:nvPr>
            <p:ph type="body" sz="quarter" idx="3"/>
          </p:nvPr>
        </p:nvSpPr>
        <p:spPr/>
        <p:txBody>
          <a:bodyPr/>
          <a:lstStyle/>
          <a:p>
            <a:r>
              <a:rPr lang="en-US" b="1" dirty="0"/>
              <a:t>Division According to Land</a:t>
            </a:r>
          </a:p>
        </p:txBody>
      </p:sp>
      <p:sp>
        <p:nvSpPr>
          <p:cNvPr id="6" name="Content Placeholder 5"/>
          <p:cNvSpPr>
            <a:spLocks noGrp="1"/>
          </p:cNvSpPr>
          <p:nvPr>
            <p:ph sz="quarter" idx="4"/>
          </p:nvPr>
        </p:nvSpPr>
        <p:spPr>
          <a:xfrm>
            <a:off x="3442737" y="3308959"/>
            <a:ext cx="2553618" cy="3091841"/>
          </a:xfrm>
        </p:spPr>
        <p:txBody>
          <a:bodyPr>
            <a:normAutofit lnSpcReduction="10000"/>
          </a:bodyPr>
          <a:lstStyle/>
          <a:p>
            <a:pPr lvl="0"/>
            <a:r>
              <a:rPr lang="en-US" sz="2600" b="1" dirty="0"/>
              <a:t>Dan</a:t>
            </a:r>
          </a:p>
          <a:p>
            <a:pPr lvl="0"/>
            <a:r>
              <a:rPr lang="en-US" sz="2600" b="1" dirty="0"/>
              <a:t>Naphtali</a:t>
            </a:r>
          </a:p>
          <a:p>
            <a:pPr lvl="0"/>
            <a:r>
              <a:rPr lang="en-US" sz="2600" b="1" dirty="0"/>
              <a:t>Gad</a:t>
            </a:r>
          </a:p>
          <a:p>
            <a:pPr lvl="0"/>
            <a:r>
              <a:rPr lang="en-US" sz="2600" b="1" dirty="0"/>
              <a:t>Asher</a:t>
            </a:r>
          </a:p>
          <a:p>
            <a:pPr lvl="0"/>
            <a:r>
              <a:rPr lang="en-US" sz="2600" b="1" dirty="0"/>
              <a:t>Joseph</a:t>
            </a:r>
          </a:p>
          <a:p>
            <a:r>
              <a:rPr lang="en-US" sz="2600" b="1" dirty="0"/>
              <a:t>Benjamin    </a:t>
            </a:r>
            <a:r>
              <a:rPr lang="en-US" dirty="0"/>
              <a:t>       </a:t>
            </a:r>
          </a:p>
          <a:p>
            <a:endParaRPr lang="en-US" dirty="0"/>
          </a:p>
        </p:txBody>
      </p:sp>
      <p:sp>
        <p:nvSpPr>
          <p:cNvPr id="7" name="Content Placeholder 3"/>
          <p:cNvSpPr txBox="1">
            <a:spLocks/>
          </p:cNvSpPr>
          <p:nvPr/>
        </p:nvSpPr>
        <p:spPr>
          <a:xfrm>
            <a:off x="6525234" y="3285514"/>
            <a:ext cx="1672127" cy="2455862"/>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lvl="0"/>
            <a:r>
              <a:rPr lang="en-US" sz="2400" b="1" dirty="0"/>
              <a:t>Reuben</a:t>
            </a:r>
          </a:p>
          <a:p>
            <a:pPr lvl="0"/>
            <a:r>
              <a:rPr lang="en-US" sz="2400" b="1" dirty="0"/>
              <a:t>Simeon</a:t>
            </a:r>
          </a:p>
          <a:p>
            <a:pPr lvl="0"/>
            <a:r>
              <a:rPr lang="en-US" sz="2400" b="1" dirty="0"/>
              <a:t>Judah</a:t>
            </a:r>
          </a:p>
          <a:p>
            <a:pPr lvl="0"/>
            <a:r>
              <a:rPr lang="en-US" sz="2400" b="1" dirty="0"/>
              <a:t>Issachar</a:t>
            </a:r>
          </a:p>
          <a:p>
            <a:pPr lvl="0"/>
            <a:r>
              <a:rPr lang="en-US" sz="2400" b="1" dirty="0"/>
              <a:t>Zebulun</a:t>
            </a:r>
          </a:p>
          <a:p>
            <a:pPr lvl="0"/>
            <a:r>
              <a:rPr lang="en-US" sz="2400" b="1" dirty="0"/>
              <a:t>Dan</a:t>
            </a:r>
          </a:p>
        </p:txBody>
      </p:sp>
      <p:sp>
        <p:nvSpPr>
          <p:cNvPr id="8" name="Content Placeholder 3"/>
          <p:cNvSpPr txBox="1">
            <a:spLocks/>
          </p:cNvSpPr>
          <p:nvPr/>
        </p:nvSpPr>
        <p:spPr>
          <a:xfrm>
            <a:off x="7987688" y="3305908"/>
            <a:ext cx="3486274" cy="2535114"/>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lvl="0"/>
            <a:r>
              <a:rPr lang="en-US" sz="2200" b="1" dirty="0"/>
              <a:t>Naphtali</a:t>
            </a:r>
          </a:p>
          <a:p>
            <a:pPr lvl="0"/>
            <a:r>
              <a:rPr lang="en-US" sz="2200" b="1" dirty="0"/>
              <a:t>Gad</a:t>
            </a:r>
          </a:p>
          <a:p>
            <a:pPr lvl="0"/>
            <a:r>
              <a:rPr lang="en-US" sz="2200" b="1" dirty="0"/>
              <a:t>Asher</a:t>
            </a:r>
          </a:p>
          <a:p>
            <a:pPr lvl="0"/>
            <a:r>
              <a:rPr lang="en-US" sz="2200" b="1" dirty="0"/>
              <a:t>Benjamin</a:t>
            </a:r>
          </a:p>
          <a:p>
            <a:pPr lvl="0"/>
            <a:r>
              <a:rPr lang="en-US" sz="2200" b="1" dirty="0">
                <a:solidFill>
                  <a:srgbClr val="FF0000"/>
                </a:solidFill>
              </a:rPr>
              <a:t>Ephraim (son of Joseph)</a:t>
            </a:r>
          </a:p>
          <a:p>
            <a:pPr lvl="0"/>
            <a:r>
              <a:rPr lang="en-US" sz="2200" b="1" dirty="0">
                <a:solidFill>
                  <a:srgbClr val="FF0000"/>
                </a:solidFill>
              </a:rPr>
              <a:t>Manasseh (son of Joseph) </a:t>
            </a:r>
            <a:r>
              <a:rPr lang="en-US" sz="2000" b="1" dirty="0">
                <a:solidFill>
                  <a:srgbClr val="FF0000"/>
                </a:solidFill>
              </a:rPr>
              <a:t> </a:t>
            </a:r>
          </a:p>
        </p:txBody>
      </p:sp>
    </p:spTree>
    <p:extLst>
      <p:ext uri="{BB962C8B-B14F-4D97-AF65-F5344CB8AC3E}">
        <p14:creationId xmlns:p14="http://schemas.microsoft.com/office/powerpoint/2010/main" val="279737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Prophets split into Captive Periods</a:t>
            </a:r>
          </a:p>
        </p:txBody>
      </p:sp>
      <p:sp>
        <p:nvSpPr>
          <p:cNvPr id="8" name="Content Placeholder 7"/>
          <p:cNvSpPr>
            <a:spLocks noGrp="1"/>
          </p:cNvSpPr>
          <p:nvPr>
            <p:ph type="body" idx="1"/>
          </p:nvPr>
        </p:nvSpPr>
        <p:spPr>
          <a:xfrm>
            <a:off x="1420486" y="1928771"/>
            <a:ext cx="2738276" cy="576262"/>
          </a:xfrm>
        </p:spPr>
        <p:style>
          <a:lnRef idx="0">
            <a:schemeClr val="accent3"/>
          </a:lnRef>
          <a:fillRef idx="3">
            <a:schemeClr val="accent3"/>
          </a:fillRef>
          <a:effectRef idx="3">
            <a:schemeClr val="accent3"/>
          </a:effectRef>
          <a:fontRef idx="minor">
            <a:schemeClr val="lt1"/>
          </a:fontRef>
        </p:style>
        <p:txBody>
          <a:bodyPr/>
          <a:lstStyle/>
          <a:p>
            <a:pPr algn="ctr"/>
            <a:r>
              <a:rPr lang="en-US" b="1" dirty="0">
                <a:solidFill>
                  <a:schemeClr val="bg1"/>
                </a:solidFill>
              </a:rPr>
              <a:t>Assyrian Period</a:t>
            </a:r>
          </a:p>
        </p:txBody>
      </p:sp>
      <p:sp>
        <p:nvSpPr>
          <p:cNvPr id="9" name="Content Placeholder 8"/>
          <p:cNvSpPr>
            <a:spLocks noGrp="1"/>
          </p:cNvSpPr>
          <p:nvPr>
            <p:ph sz="half" idx="2"/>
          </p:nvPr>
        </p:nvSpPr>
        <p:spPr>
          <a:xfrm>
            <a:off x="1431557" y="2526444"/>
            <a:ext cx="2727204" cy="3144594"/>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b="1" dirty="0"/>
              <a:t>Jonah (790 – 770)</a:t>
            </a:r>
          </a:p>
          <a:p>
            <a:pPr marL="0" indent="0" algn="ctr">
              <a:buNone/>
            </a:pPr>
            <a:r>
              <a:rPr lang="en-US" b="1" dirty="0"/>
              <a:t>Joel (790 – 770)</a:t>
            </a:r>
          </a:p>
          <a:p>
            <a:pPr marL="0" indent="0" algn="ctr">
              <a:buNone/>
            </a:pPr>
            <a:r>
              <a:rPr lang="en-US" b="1" dirty="0"/>
              <a:t>Amos (780 – 740</a:t>
            </a:r>
          </a:p>
          <a:p>
            <a:pPr marL="0" indent="0" algn="ctr">
              <a:buNone/>
            </a:pPr>
            <a:r>
              <a:rPr lang="en-US" b="1" dirty="0"/>
              <a:t>Hosea (760 – 720)</a:t>
            </a:r>
          </a:p>
          <a:p>
            <a:pPr marL="0" indent="0" algn="ctr">
              <a:buNone/>
            </a:pPr>
            <a:r>
              <a:rPr lang="en-US" b="1" i="1" dirty="0">
                <a:solidFill>
                  <a:srgbClr val="FF0000"/>
                </a:solidFill>
                <a:effectLst>
                  <a:outerShdw blurRad="38100" dist="38100" dir="2700000" algn="tl">
                    <a:srgbClr val="000000">
                      <a:alpha val="43137"/>
                    </a:srgbClr>
                  </a:outerShdw>
                </a:effectLst>
              </a:rPr>
              <a:t>ISAIAH (745 – 695)</a:t>
            </a:r>
          </a:p>
          <a:p>
            <a:pPr marL="0" indent="0" algn="ctr">
              <a:buNone/>
            </a:pPr>
            <a:r>
              <a:rPr lang="en-US" b="1" dirty="0"/>
              <a:t>Micah (740 – 700)</a:t>
            </a:r>
          </a:p>
          <a:p>
            <a:pPr marL="0" indent="0" algn="ctr">
              <a:buNone/>
            </a:pPr>
            <a:r>
              <a:rPr lang="en-US" b="1" dirty="0"/>
              <a:t>Zephaniah (639 – 608)</a:t>
            </a:r>
          </a:p>
          <a:p>
            <a:pPr marL="0" indent="0" algn="ctr">
              <a:buNone/>
            </a:pPr>
            <a:r>
              <a:rPr lang="en-US" b="1" dirty="0"/>
              <a:t>Nahum (630 – 610)</a:t>
            </a:r>
          </a:p>
        </p:txBody>
      </p:sp>
      <p:sp>
        <p:nvSpPr>
          <p:cNvPr id="10" name="Text Placeholder 9"/>
          <p:cNvSpPr>
            <a:spLocks noGrp="1"/>
          </p:cNvSpPr>
          <p:nvPr>
            <p:ph type="body" sz="quarter" idx="3"/>
          </p:nvPr>
        </p:nvSpPr>
        <p:spPr>
          <a:xfrm>
            <a:off x="4357096" y="3018692"/>
            <a:ext cx="3002066" cy="576262"/>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b="1" dirty="0">
                <a:solidFill>
                  <a:schemeClr val="bg1"/>
                </a:solidFill>
              </a:rPr>
              <a:t>Babylonian Period</a:t>
            </a:r>
          </a:p>
        </p:txBody>
      </p:sp>
      <p:sp>
        <p:nvSpPr>
          <p:cNvPr id="11" name="Content Placeholder 10"/>
          <p:cNvSpPr>
            <a:spLocks noGrp="1"/>
          </p:cNvSpPr>
          <p:nvPr>
            <p:ph sz="quarter" idx="4"/>
          </p:nvPr>
        </p:nvSpPr>
        <p:spPr>
          <a:xfrm>
            <a:off x="7539952" y="4311284"/>
            <a:ext cx="2878933" cy="1324586"/>
          </a:xfrm>
        </p:spPr>
        <p:style>
          <a:lnRef idx="2">
            <a:schemeClr val="dk1"/>
          </a:lnRef>
          <a:fillRef idx="1">
            <a:schemeClr val="lt1"/>
          </a:fillRef>
          <a:effectRef idx="0">
            <a:schemeClr val="dk1"/>
          </a:effectRef>
          <a:fontRef idx="minor">
            <a:schemeClr val="dk1"/>
          </a:fontRef>
        </p:style>
        <p:txBody>
          <a:bodyPr/>
          <a:lstStyle/>
          <a:p>
            <a:pPr marL="0" indent="0" algn="ctr">
              <a:buNone/>
            </a:pPr>
            <a:r>
              <a:rPr lang="en-US" b="1" dirty="0"/>
              <a:t>Haggai (520 – 516)</a:t>
            </a:r>
          </a:p>
          <a:p>
            <a:pPr marL="0" indent="0" algn="ctr">
              <a:buNone/>
            </a:pPr>
            <a:r>
              <a:rPr lang="en-US" b="1" dirty="0"/>
              <a:t>Zechariah (520 – 516)</a:t>
            </a:r>
          </a:p>
          <a:p>
            <a:pPr marL="0" indent="0" algn="ctr">
              <a:buNone/>
            </a:pPr>
            <a:r>
              <a:rPr lang="en-US" b="1" dirty="0"/>
              <a:t>Malachi (450 – 400)</a:t>
            </a:r>
          </a:p>
        </p:txBody>
      </p:sp>
      <p:sp>
        <p:nvSpPr>
          <p:cNvPr id="12" name="Text Placeholder 9"/>
          <p:cNvSpPr txBox="1">
            <a:spLocks/>
          </p:cNvSpPr>
          <p:nvPr/>
        </p:nvSpPr>
        <p:spPr>
          <a:xfrm>
            <a:off x="7534051" y="3725008"/>
            <a:ext cx="2878974" cy="57626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1">
                  <a:lumMod val="75000"/>
                </a:schemeClr>
              </a:buClr>
              <a:buSzPct val="145000"/>
              <a:buFont typeface="Arial"/>
              <a:buNone/>
              <a:defRPr sz="2800" b="0" kern="1200" cap="none">
                <a:solidFill>
                  <a:schemeClr val="accent1">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2000" b="1" kern="1200" cap="none">
                <a:solidFill>
                  <a:schemeClr val="tx1"/>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800" b="1" kern="1200" cap="none">
                <a:solidFill>
                  <a:schemeClr val="tx1"/>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9pPr>
          </a:lstStyle>
          <a:p>
            <a:pPr algn="ctr"/>
            <a:r>
              <a:rPr lang="en-US" b="1" dirty="0">
                <a:solidFill>
                  <a:schemeClr val="bg1"/>
                </a:solidFill>
              </a:rPr>
              <a:t>Persian Period</a:t>
            </a:r>
          </a:p>
        </p:txBody>
      </p:sp>
      <p:sp>
        <p:nvSpPr>
          <p:cNvPr id="13" name="Content Placeholder 10"/>
          <p:cNvSpPr txBox="1">
            <a:spLocks/>
          </p:cNvSpPr>
          <p:nvPr/>
        </p:nvSpPr>
        <p:spPr>
          <a:xfrm>
            <a:off x="4360066" y="3610831"/>
            <a:ext cx="2993233" cy="204262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marL="0" indent="0" algn="ctr">
              <a:buNone/>
            </a:pPr>
            <a:r>
              <a:rPr lang="en-US" b="1" i="1" dirty="0">
                <a:solidFill>
                  <a:srgbClr val="FF0000"/>
                </a:solidFill>
                <a:effectLst>
                  <a:outerShdw blurRad="38100" dist="38100" dir="2700000" algn="tl">
                    <a:srgbClr val="000000">
                      <a:alpha val="43137"/>
                    </a:srgbClr>
                  </a:outerShdw>
                </a:effectLst>
              </a:rPr>
              <a:t>JEREMIAH (626 – 586)</a:t>
            </a:r>
          </a:p>
          <a:p>
            <a:pPr marL="0" indent="0" algn="ctr">
              <a:buNone/>
            </a:pPr>
            <a:r>
              <a:rPr lang="en-US" b="1" dirty="0" err="1"/>
              <a:t>Habakkah</a:t>
            </a:r>
            <a:r>
              <a:rPr lang="en-US" b="1" dirty="0"/>
              <a:t> (606 – 586)</a:t>
            </a:r>
          </a:p>
          <a:p>
            <a:pPr marL="0" indent="0" algn="ctr">
              <a:buNone/>
            </a:pPr>
            <a:r>
              <a:rPr lang="en-US" b="1" i="1" dirty="0">
                <a:solidFill>
                  <a:srgbClr val="FF0000"/>
                </a:solidFill>
                <a:effectLst>
                  <a:outerShdw blurRad="38100" dist="38100" dir="2700000" algn="tl">
                    <a:srgbClr val="000000">
                      <a:alpha val="43137"/>
                    </a:srgbClr>
                  </a:outerShdw>
                </a:effectLst>
              </a:rPr>
              <a:t>EZEKIAL (592 – 570)</a:t>
            </a:r>
          </a:p>
          <a:p>
            <a:pPr marL="0" indent="0" algn="ctr">
              <a:buNone/>
            </a:pPr>
            <a:r>
              <a:rPr lang="en-US" b="1" dirty="0"/>
              <a:t>Obadiah (586 – 583</a:t>
            </a:r>
          </a:p>
          <a:p>
            <a:pPr marL="0" indent="0" algn="ctr">
              <a:buNone/>
            </a:pPr>
            <a:r>
              <a:rPr lang="en-US" b="1" i="1" dirty="0">
                <a:solidFill>
                  <a:srgbClr val="FF0000"/>
                </a:solidFill>
                <a:effectLst>
                  <a:outerShdw blurRad="38100" dist="38100" dir="2700000" algn="tl">
                    <a:srgbClr val="000000">
                      <a:alpha val="43137"/>
                    </a:srgbClr>
                  </a:outerShdw>
                </a:effectLst>
              </a:rPr>
              <a:t>DANIEL (605 – 534)</a:t>
            </a:r>
          </a:p>
        </p:txBody>
      </p:sp>
    </p:spTree>
    <p:extLst>
      <p:ext uri="{BB962C8B-B14F-4D97-AF65-F5344CB8AC3E}">
        <p14:creationId xmlns:p14="http://schemas.microsoft.com/office/powerpoint/2010/main" val="1314282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26"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7"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7"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9"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1"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7" name="Title 6">
            <a:extLst>
              <a:ext uri="{FF2B5EF4-FFF2-40B4-BE49-F238E27FC236}">
                <a16:creationId xmlns:a16="http://schemas.microsoft.com/office/drawing/2014/main" id="{B152C959-37E1-433D-ABB6-209647C9A884}"/>
              </a:ext>
            </a:extLst>
          </p:cNvPr>
          <p:cNvSpPr>
            <a:spLocks noGrp="1"/>
          </p:cNvSpPr>
          <p:nvPr>
            <p:ph type="ctrTitle"/>
          </p:nvPr>
        </p:nvSpPr>
        <p:spPr>
          <a:xfrm>
            <a:off x="1018190" y="924232"/>
            <a:ext cx="8174971" cy="3285866"/>
          </a:xfrm>
        </p:spPr>
        <p:txBody>
          <a:bodyPr>
            <a:normAutofit/>
          </a:bodyPr>
          <a:lstStyle/>
          <a:p>
            <a:pPr algn="l"/>
            <a:r>
              <a:rPr lang="en-US" sz="6200" dirty="0"/>
              <a:t>The Promise of Disobedience</a:t>
            </a:r>
          </a:p>
        </p:txBody>
      </p:sp>
      <p:sp>
        <p:nvSpPr>
          <p:cNvPr id="8" name="Subtitle 7">
            <a:extLst>
              <a:ext uri="{FF2B5EF4-FFF2-40B4-BE49-F238E27FC236}">
                <a16:creationId xmlns:a16="http://schemas.microsoft.com/office/drawing/2014/main" id="{C4AFE679-1665-45B3-8525-7BDC952BFCE6}"/>
              </a:ext>
            </a:extLst>
          </p:cNvPr>
          <p:cNvSpPr>
            <a:spLocks noGrp="1"/>
          </p:cNvSpPr>
          <p:nvPr>
            <p:ph type="subTitle" idx="1"/>
          </p:nvPr>
        </p:nvSpPr>
        <p:spPr>
          <a:xfrm>
            <a:off x="1018190" y="4210098"/>
            <a:ext cx="7178070" cy="863348"/>
          </a:xfrm>
        </p:spPr>
        <p:txBody>
          <a:bodyPr>
            <a:normAutofit/>
          </a:bodyPr>
          <a:lstStyle/>
          <a:p>
            <a:pPr algn="l"/>
            <a:r>
              <a:rPr lang="en-US"/>
              <a:t>Spoken by Moses…and the prophets…just as the Lord said!</a:t>
            </a:r>
          </a:p>
        </p:txBody>
      </p:sp>
    </p:spTree>
    <p:extLst>
      <p:ext uri="{BB962C8B-B14F-4D97-AF65-F5344CB8AC3E}">
        <p14:creationId xmlns:p14="http://schemas.microsoft.com/office/powerpoint/2010/main" val="149105497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a:t>
            </a:r>
          </a:p>
        </p:txBody>
      </p:sp>
      <p:sp>
        <p:nvSpPr>
          <p:cNvPr id="5" name="Content Placeholder 4"/>
          <p:cNvSpPr>
            <a:spLocks noGrp="1"/>
          </p:cNvSpPr>
          <p:nvPr>
            <p:ph idx="1"/>
          </p:nvPr>
        </p:nvSpPr>
        <p:spPr/>
        <p:txBody>
          <a:bodyPr>
            <a:normAutofit fontScale="92500" lnSpcReduction="20000"/>
          </a:bodyPr>
          <a:lstStyle/>
          <a:p>
            <a:pPr marL="0" indent="0" algn="just">
              <a:buNone/>
            </a:pPr>
            <a:r>
              <a:rPr lang="en-US" b="1" baseline="30000" dirty="0"/>
              <a:t>14 </a:t>
            </a:r>
            <a:r>
              <a:rPr lang="en-US" b="1" dirty="0"/>
              <a:t>“‘</a:t>
            </a:r>
            <a:r>
              <a:rPr lang="en-US" b="1" dirty="0">
                <a:solidFill>
                  <a:srgbClr val="FF0000"/>
                </a:solidFill>
              </a:rPr>
              <a:t>But if you will not </a:t>
            </a:r>
            <a:r>
              <a:rPr lang="en-US" b="1" dirty="0"/>
              <a:t>listen to me and carry out all these commands, </a:t>
            </a:r>
            <a:r>
              <a:rPr lang="en-US" b="1" baseline="30000" dirty="0"/>
              <a:t>15 </a:t>
            </a:r>
            <a:r>
              <a:rPr lang="en-US" b="1" dirty="0"/>
              <a:t>and if you reject my decrees and abhor my laws and fail to carry out all my commands and so violate my covenant, </a:t>
            </a:r>
          </a:p>
          <a:p>
            <a:pPr marL="0" indent="0" algn="just">
              <a:buNone/>
            </a:pPr>
            <a:r>
              <a:rPr lang="en-US" b="1" baseline="30000" dirty="0"/>
              <a:t>16 </a:t>
            </a:r>
            <a:r>
              <a:rPr lang="en-US" b="1" dirty="0">
                <a:solidFill>
                  <a:srgbClr val="FF0000"/>
                </a:solidFill>
              </a:rPr>
              <a:t>then </a:t>
            </a:r>
            <a:r>
              <a:rPr lang="en-US" b="1" dirty="0"/>
              <a:t>I will do this to you: I will bring on you sudden terror, wasting diseases and fever that will destroy your sight and sap your strength. You will plant seed in vain, because your enemies will eat it. </a:t>
            </a:r>
          </a:p>
          <a:p>
            <a:pPr marL="0" indent="0" algn="just">
              <a:buNone/>
            </a:pPr>
            <a:r>
              <a:rPr lang="en-US" b="1" baseline="30000" dirty="0"/>
              <a:t>17 </a:t>
            </a:r>
            <a:r>
              <a:rPr lang="en-US" b="1" dirty="0"/>
              <a:t>I will set my face against you so that you will be defeated by your enemies; those who hate you will rule over you, and you will flee even when no one is pursuing you.</a:t>
            </a:r>
          </a:p>
          <a:p>
            <a:pPr marL="0" indent="0" algn="just">
              <a:buNone/>
            </a:pPr>
            <a:endParaRPr lang="en-US" sz="3600" b="1" dirty="0"/>
          </a:p>
          <a:p>
            <a:pPr marL="0" indent="0">
              <a:buNone/>
            </a:pPr>
            <a:endParaRPr lang="en-US" dirty="0"/>
          </a:p>
        </p:txBody>
      </p:sp>
    </p:spTree>
    <p:extLst>
      <p:ext uri="{BB962C8B-B14F-4D97-AF65-F5344CB8AC3E}">
        <p14:creationId xmlns:p14="http://schemas.microsoft.com/office/powerpoint/2010/main" val="207993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a:bodyPr>
          <a:lstStyle/>
          <a:p>
            <a:pPr marL="0" indent="0" algn="just">
              <a:buNone/>
            </a:pPr>
            <a:r>
              <a:rPr lang="en-US" sz="2800" b="1" baseline="30000" dirty="0"/>
              <a:t>18 </a:t>
            </a:r>
            <a:r>
              <a:rPr lang="en-US" sz="2800" b="1" dirty="0"/>
              <a:t>“‘</a:t>
            </a:r>
            <a:r>
              <a:rPr lang="en-US" sz="2800" b="1" dirty="0">
                <a:solidFill>
                  <a:srgbClr val="FF0000"/>
                </a:solidFill>
              </a:rPr>
              <a:t>If after all this you will not listen to me</a:t>
            </a:r>
            <a:r>
              <a:rPr lang="en-US" sz="2800" b="1" dirty="0"/>
              <a:t>, </a:t>
            </a:r>
            <a:r>
              <a:rPr lang="en-US" sz="2800" b="1" dirty="0">
                <a:solidFill>
                  <a:srgbClr val="FF0000"/>
                </a:solidFill>
              </a:rPr>
              <a:t>(then) I will </a:t>
            </a:r>
            <a:r>
              <a:rPr lang="en-US" sz="2800" b="1" dirty="0"/>
              <a:t>punish you for your sins seven times over. </a:t>
            </a:r>
          </a:p>
          <a:p>
            <a:pPr marL="0" indent="0" algn="just">
              <a:buNone/>
            </a:pPr>
            <a:r>
              <a:rPr lang="en-US" sz="2800" b="1" baseline="30000" dirty="0"/>
              <a:t>19 </a:t>
            </a:r>
            <a:r>
              <a:rPr lang="en-US" sz="2800" b="1" dirty="0"/>
              <a:t>I will break down your stubborn pride and make the sky above you like iron and the ground beneath you like bronze. </a:t>
            </a:r>
          </a:p>
          <a:p>
            <a:pPr marL="0" indent="0" algn="just">
              <a:buNone/>
            </a:pPr>
            <a:r>
              <a:rPr lang="en-US" sz="2800" b="1" baseline="30000" dirty="0"/>
              <a:t>20 </a:t>
            </a:r>
            <a:r>
              <a:rPr lang="en-US" sz="2800" b="1" dirty="0"/>
              <a:t>Your strength will be spent in vain, because your soil will not yield its crops, nor will the trees of your land yield their fruit.</a:t>
            </a:r>
          </a:p>
          <a:p>
            <a:pPr marL="0" indent="0" algn="just">
              <a:buNone/>
            </a:pPr>
            <a:endParaRPr lang="en-US" sz="3600" b="1" dirty="0"/>
          </a:p>
          <a:p>
            <a:pPr marL="0" indent="0">
              <a:buNone/>
            </a:pPr>
            <a:endParaRPr lang="en-US" dirty="0"/>
          </a:p>
        </p:txBody>
      </p:sp>
    </p:spTree>
    <p:extLst>
      <p:ext uri="{BB962C8B-B14F-4D97-AF65-F5344CB8AC3E}">
        <p14:creationId xmlns:p14="http://schemas.microsoft.com/office/powerpoint/2010/main" val="182300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a:bodyPr>
          <a:lstStyle/>
          <a:p>
            <a:pPr marL="0" indent="0" algn="just">
              <a:buNone/>
            </a:pPr>
            <a:r>
              <a:rPr lang="en-US" sz="2800" b="1" baseline="30000" dirty="0"/>
              <a:t>21 </a:t>
            </a:r>
            <a:r>
              <a:rPr lang="en-US" sz="2800" b="1" dirty="0"/>
              <a:t>“‘</a:t>
            </a:r>
            <a:r>
              <a:rPr lang="en-US" sz="2800" b="1" dirty="0">
                <a:solidFill>
                  <a:srgbClr val="FF0000"/>
                </a:solidFill>
              </a:rPr>
              <a:t>If you remain hostile toward me and refuse to listen to me</a:t>
            </a:r>
            <a:r>
              <a:rPr lang="en-US" sz="2800" b="1" dirty="0"/>
              <a:t>, (</a:t>
            </a:r>
            <a:r>
              <a:rPr lang="en-US" sz="2800" b="1" dirty="0">
                <a:solidFill>
                  <a:srgbClr val="FF0000"/>
                </a:solidFill>
              </a:rPr>
              <a:t>then</a:t>
            </a:r>
            <a:r>
              <a:rPr lang="en-US" sz="2800" b="1" dirty="0"/>
              <a:t>) </a:t>
            </a:r>
            <a:r>
              <a:rPr lang="en-US" sz="2800" b="1" dirty="0">
                <a:solidFill>
                  <a:srgbClr val="FF0000"/>
                </a:solidFill>
              </a:rPr>
              <a:t>I will </a:t>
            </a:r>
            <a:r>
              <a:rPr lang="en-US" sz="2800" b="1" dirty="0"/>
              <a:t>multiply your afflictions seven times over, as your sins deserve. </a:t>
            </a:r>
          </a:p>
          <a:p>
            <a:pPr marL="0" indent="0" algn="just">
              <a:buNone/>
            </a:pPr>
            <a:r>
              <a:rPr lang="en-US" sz="2800" b="1" baseline="30000" dirty="0"/>
              <a:t>22 </a:t>
            </a:r>
            <a:r>
              <a:rPr lang="en-US" sz="2800" b="1" dirty="0"/>
              <a:t>I will send wild animals against you, and they will rob you of your children, destroy your cattle and make you so few in number that your roads will be deserted.</a:t>
            </a:r>
          </a:p>
          <a:p>
            <a:pPr marL="0" indent="0" algn="just">
              <a:buNone/>
            </a:pPr>
            <a:endParaRPr lang="en-US" sz="3600" b="1" dirty="0"/>
          </a:p>
          <a:p>
            <a:pPr marL="0" indent="0">
              <a:buNone/>
            </a:pPr>
            <a:endParaRPr lang="en-US" dirty="0"/>
          </a:p>
        </p:txBody>
      </p:sp>
    </p:spTree>
    <p:extLst>
      <p:ext uri="{BB962C8B-B14F-4D97-AF65-F5344CB8AC3E}">
        <p14:creationId xmlns:p14="http://schemas.microsoft.com/office/powerpoint/2010/main" val="172124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fontScale="85000" lnSpcReduction="20000"/>
          </a:bodyPr>
          <a:lstStyle/>
          <a:p>
            <a:pPr marL="0" indent="0" algn="just">
              <a:buNone/>
            </a:pPr>
            <a:r>
              <a:rPr lang="en-US" b="1" baseline="30000" dirty="0"/>
              <a:t>23 </a:t>
            </a:r>
            <a:r>
              <a:rPr lang="en-US" b="1" dirty="0"/>
              <a:t>“‘</a:t>
            </a:r>
            <a:r>
              <a:rPr lang="en-US" b="1" dirty="0">
                <a:solidFill>
                  <a:srgbClr val="FF0000"/>
                </a:solidFill>
              </a:rPr>
              <a:t>If</a:t>
            </a:r>
            <a:r>
              <a:rPr lang="en-US" b="1" dirty="0"/>
              <a:t> in spite of these things you do not accept my correction but continue to be hostile toward me, </a:t>
            </a:r>
          </a:p>
          <a:p>
            <a:pPr marL="0" indent="0" algn="just">
              <a:buNone/>
            </a:pPr>
            <a:r>
              <a:rPr lang="en-US" b="1" dirty="0"/>
              <a:t>(</a:t>
            </a:r>
            <a:r>
              <a:rPr lang="en-US" b="1" dirty="0">
                <a:solidFill>
                  <a:srgbClr val="FF0000"/>
                </a:solidFill>
              </a:rPr>
              <a:t>then</a:t>
            </a:r>
            <a:r>
              <a:rPr lang="en-US" b="1" dirty="0"/>
              <a:t>) </a:t>
            </a:r>
            <a:r>
              <a:rPr lang="en-US" b="1" baseline="30000" dirty="0"/>
              <a:t>24 </a:t>
            </a:r>
            <a:r>
              <a:rPr lang="en-US" b="1" dirty="0"/>
              <a:t>I myself will be hostile toward you and will afflict you for your sins seven times over. </a:t>
            </a:r>
          </a:p>
          <a:p>
            <a:pPr marL="0" indent="0" algn="just">
              <a:buNone/>
            </a:pPr>
            <a:r>
              <a:rPr lang="en-US" b="1" baseline="30000" dirty="0"/>
              <a:t>25 </a:t>
            </a:r>
            <a:r>
              <a:rPr lang="en-US" b="1" dirty="0"/>
              <a:t>And I will bring the sword on you to avenge the breaking of the covenant. When you withdraw into your cities, I will send a plague among you, and you will be given into enemy hands. </a:t>
            </a:r>
          </a:p>
          <a:p>
            <a:pPr marL="0" indent="0" algn="just">
              <a:buNone/>
            </a:pPr>
            <a:r>
              <a:rPr lang="en-US" b="1" baseline="30000" dirty="0"/>
              <a:t>26 </a:t>
            </a:r>
            <a:r>
              <a:rPr lang="en-US" b="1" dirty="0"/>
              <a:t>When I cut off your supply of bread, ten women will be able to bake your bread in one oven, and they will dole out the bread by weight. You will eat, but you will not be satisfied.</a:t>
            </a:r>
          </a:p>
          <a:p>
            <a:pPr marL="0" indent="0" algn="just">
              <a:buNone/>
            </a:pPr>
            <a:endParaRPr lang="en-US" sz="3600" b="1" dirty="0"/>
          </a:p>
          <a:p>
            <a:pPr marL="0" indent="0">
              <a:buNone/>
            </a:pPr>
            <a:endParaRPr lang="en-US" dirty="0"/>
          </a:p>
        </p:txBody>
      </p:sp>
    </p:spTree>
    <p:extLst>
      <p:ext uri="{BB962C8B-B14F-4D97-AF65-F5344CB8AC3E}">
        <p14:creationId xmlns:p14="http://schemas.microsoft.com/office/powerpoint/2010/main" val="410993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fontScale="85000" lnSpcReduction="10000"/>
          </a:bodyPr>
          <a:lstStyle/>
          <a:p>
            <a:pPr marL="0" indent="0" algn="just">
              <a:buNone/>
            </a:pPr>
            <a:r>
              <a:rPr lang="en-US" b="1" baseline="30000" dirty="0"/>
              <a:t>27 </a:t>
            </a:r>
            <a:r>
              <a:rPr lang="en-US" b="1" dirty="0"/>
              <a:t>“‘</a:t>
            </a:r>
            <a:r>
              <a:rPr lang="en-US" b="1" dirty="0">
                <a:solidFill>
                  <a:srgbClr val="FF0000"/>
                </a:solidFill>
              </a:rPr>
              <a:t>If</a:t>
            </a:r>
            <a:r>
              <a:rPr lang="en-US" b="1" dirty="0"/>
              <a:t> in spite of this you still do not listen to me but continue to be hostile toward me, </a:t>
            </a:r>
          </a:p>
          <a:p>
            <a:pPr marL="0" indent="0" algn="just">
              <a:buNone/>
            </a:pPr>
            <a:r>
              <a:rPr lang="en-US" b="1" baseline="30000" dirty="0"/>
              <a:t>28 </a:t>
            </a:r>
            <a:r>
              <a:rPr lang="en-US" b="1" dirty="0">
                <a:solidFill>
                  <a:srgbClr val="FF0000"/>
                </a:solidFill>
              </a:rPr>
              <a:t>then</a:t>
            </a:r>
            <a:r>
              <a:rPr lang="en-US" b="1" dirty="0"/>
              <a:t> in my anger I will be hostile toward you, and I myself will punish you for your sins seven times over. </a:t>
            </a:r>
          </a:p>
          <a:p>
            <a:pPr marL="0" indent="0" algn="just">
              <a:buNone/>
            </a:pPr>
            <a:r>
              <a:rPr lang="en-US" b="1" baseline="30000" dirty="0"/>
              <a:t>29 </a:t>
            </a:r>
            <a:r>
              <a:rPr lang="en-US" b="1" dirty="0"/>
              <a:t>You will eat the flesh of your sons and the flesh of your daughters. </a:t>
            </a:r>
          </a:p>
          <a:p>
            <a:pPr marL="0" indent="0" algn="just">
              <a:buNone/>
            </a:pPr>
            <a:r>
              <a:rPr lang="en-US" b="1" baseline="30000" dirty="0"/>
              <a:t>30 </a:t>
            </a:r>
            <a:r>
              <a:rPr lang="en-US" b="1" dirty="0"/>
              <a:t>I will destroy your high places, cut down your incense altars and pile your dead bodies on the lifeless forms of your idols, and I will abhor you. </a:t>
            </a:r>
          </a:p>
          <a:p>
            <a:pPr marL="0" indent="0" algn="just">
              <a:buNone/>
            </a:pPr>
            <a:r>
              <a:rPr lang="en-US" b="1" baseline="30000" dirty="0"/>
              <a:t>31 </a:t>
            </a:r>
            <a:r>
              <a:rPr lang="en-US" b="1" dirty="0"/>
              <a:t>I will turn your cities into ruins and lay waste your sanctuaries, and I will take no delight in the pleasing aroma of your offerings. </a:t>
            </a:r>
            <a:endParaRPr lang="en-US" sz="3600" b="1" dirty="0"/>
          </a:p>
          <a:p>
            <a:pPr marL="0" indent="0">
              <a:buNone/>
            </a:pPr>
            <a:endParaRPr lang="en-US" dirty="0"/>
          </a:p>
        </p:txBody>
      </p:sp>
    </p:spTree>
    <p:extLst>
      <p:ext uri="{BB962C8B-B14F-4D97-AF65-F5344CB8AC3E}">
        <p14:creationId xmlns:p14="http://schemas.microsoft.com/office/powerpoint/2010/main" val="1249644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 (</a:t>
            </a:r>
            <a:r>
              <a:rPr lang="en-US" sz="2000" b="1" dirty="0">
                <a:solidFill>
                  <a:srgbClr val="FF0000"/>
                </a:solidFill>
              </a:rPr>
              <a:t>If in spite of this you still do not listen to me…</a:t>
            </a:r>
            <a:r>
              <a:rPr lang="en-US" sz="2000" b="1" dirty="0"/>
              <a:t>)</a:t>
            </a:r>
            <a:r>
              <a:rPr lang="en-US" b="1" dirty="0"/>
              <a:t> </a:t>
            </a:r>
            <a:endParaRPr lang="en-US" dirty="0"/>
          </a:p>
        </p:txBody>
      </p:sp>
      <p:sp>
        <p:nvSpPr>
          <p:cNvPr id="5" name="Content Placeholder 4"/>
          <p:cNvSpPr>
            <a:spLocks noGrp="1"/>
          </p:cNvSpPr>
          <p:nvPr>
            <p:ph idx="1"/>
          </p:nvPr>
        </p:nvSpPr>
        <p:spPr/>
        <p:txBody>
          <a:bodyPr>
            <a:normAutofit fontScale="92500" lnSpcReduction="20000"/>
          </a:bodyPr>
          <a:lstStyle/>
          <a:p>
            <a:pPr marL="0" indent="0" algn="just">
              <a:buNone/>
            </a:pPr>
            <a:r>
              <a:rPr lang="en-US" b="1" baseline="30000" dirty="0"/>
              <a:t>(</a:t>
            </a:r>
            <a:r>
              <a:rPr lang="en-US" b="1" baseline="30000" dirty="0">
                <a:solidFill>
                  <a:srgbClr val="FF0000"/>
                </a:solidFill>
              </a:rPr>
              <a:t>then</a:t>
            </a:r>
            <a:r>
              <a:rPr lang="en-US" b="1" baseline="30000" dirty="0"/>
              <a:t>) 32 </a:t>
            </a:r>
            <a:r>
              <a:rPr lang="en-US" b="1" dirty="0"/>
              <a:t>I myself will lay waste the land, so that your enemies who live there will be appalled. </a:t>
            </a:r>
          </a:p>
          <a:p>
            <a:pPr marL="0" indent="0" algn="just">
              <a:buNone/>
            </a:pPr>
            <a:r>
              <a:rPr lang="en-US" b="1" baseline="30000" dirty="0"/>
              <a:t>33 </a:t>
            </a:r>
            <a:r>
              <a:rPr lang="en-US" b="1" dirty="0"/>
              <a:t>I will scatter you among the nations and will draw out my sword and pursue you. Your land will be laid waste, and your cities will lie in ruins. </a:t>
            </a:r>
          </a:p>
          <a:p>
            <a:pPr marL="0" indent="0" algn="just">
              <a:buNone/>
            </a:pPr>
            <a:r>
              <a:rPr lang="en-US" b="1" baseline="30000" dirty="0"/>
              <a:t>34 </a:t>
            </a:r>
            <a:r>
              <a:rPr lang="en-US" b="1" dirty="0"/>
              <a:t>Then the land will enjoy its </a:t>
            </a:r>
            <a:r>
              <a:rPr lang="en-US" b="1" dirty="0" err="1"/>
              <a:t>sabbath</a:t>
            </a:r>
            <a:r>
              <a:rPr lang="en-US" b="1" dirty="0"/>
              <a:t> years all the time that it lies desolate and you are in the country of your enemies; then the land will rest and enjoy its </a:t>
            </a:r>
            <a:r>
              <a:rPr lang="en-US" b="1" dirty="0" err="1"/>
              <a:t>sabbaths</a:t>
            </a:r>
            <a:r>
              <a:rPr lang="en-US" b="1" dirty="0"/>
              <a:t>. </a:t>
            </a:r>
          </a:p>
          <a:p>
            <a:pPr marL="0" indent="0" algn="just">
              <a:buNone/>
            </a:pPr>
            <a:r>
              <a:rPr lang="en-US" b="1" baseline="30000" dirty="0"/>
              <a:t>35 </a:t>
            </a:r>
            <a:r>
              <a:rPr lang="en-US" b="1" dirty="0"/>
              <a:t>All the time that it lies desolate, the land will have the rest it did not have during the </a:t>
            </a:r>
            <a:r>
              <a:rPr lang="en-US" b="1" dirty="0" err="1"/>
              <a:t>sabbaths</a:t>
            </a:r>
            <a:r>
              <a:rPr lang="en-US" b="1" dirty="0"/>
              <a:t> you lived in it.</a:t>
            </a:r>
          </a:p>
        </p:txBody>
      </p:sp>
    </p:spTree>
    <p:extLst>
      <p:ext uri="{BB962C8B-B14F-4D97-AF65-F5344CB8AC3E}">
        <p14:creationId xmlns:p14="http://schemas.microsoft.com/office/powerpoint/2010/main" val="1857590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 (</a:t>
            </a:r>
            <a:r>
              <a:rPr lang="en-US" sz="2000" b="1" dirty="0">
                <a:solidFill>
                  <a:srgbClr val="FF0000"/>
                </a:solidFill>
              </a:rPr>
              <a:t>If in spite of this you still do not listen to me…</a:t>
            </a:r>
            <a:r>
              <a:rPr lang="en-US" sz="2000" b="1" dirty="0"/>
              <a:t>)</a:t>
            </a:r>
            <a:r>
              <a:rPr lang="en-US" b="1" dirty="0"/>
              <a:t> </a:t>
            </a:r>
            <a:endParaRPr lang="en-US" dirty="0"/>
          </a:p>
        </p:txBody>
      </p:sp>
      <p:sp>
        <p:nvSpPr>
          <p:cNvPr id="5" name="Content Placeholder 4"/>
          <p:cNvSpPr>
            <a:spLocks noGrp="1"/>
          </p:cNvSpPr>
          <p:nvPr>
            <p:ph idx="1"/>
          </p:nvPr>
        </p:nvSpPr>
        <p:spPr/>
        <p:txBody>
          <a:bodyPr>
            <a:normAutofit fontScale="85000" lnSpcReduction="10000"/>
          </a:bodyPr>
          <a:lstStyle/>
          <a:p>
            <a:pPr marL="0" indent="0">
              <a:buNone/>
            </a:pPr>
            <a:r>
              <a:rPr lang="en-US" b="1" baseline="30000" dirty="0"/>
              <a:t>(</a:t>
            </a:r>
            <a:r>
              <a:rPr lang="en-US" b="1" baseline="30000" dirty="0">
                <a:solidFill>
                  <a:srgbClr val="FF0000"/>
                </a:solidFill>
              </a:rPr>
              <a:t>then</a:t>
            </a:r>
            <a:r>
              <a:rPr lang="en-US" b="1" baseline="30000" dirty="0"/>
              <a:t>) 36 </a:t>
            </a:r>
            <a:r>
              <a:rPr lang="en-US" b="1" dirty="0"/>
              <a:t>“‘As for those of you who are left, I will make their hearts so fearful in the lands of their enemies that the sound of a windblown leaf will put them to flight. They will run as though fleeing from the sword, and they will fall, even though no one is pursuing them. </a:t>
            </a:r>
          </a:p>
          <a:p>
            <a:pPr marL="0" indent="0">
              <a:buNone/>
            </a:pPr>
            <a:r>
              <a:rPr lang="en-US" b="1" baseline="30000" dirty="0"/>
              <a:t>37 </a:t>
            </a:r>
            <a:r>
              <a:rPr lang="en-US" b="1" dirty="0"/>
              <a:t>They will stumble over one another as though fleeing from the sword, even though no one is pursuing them. So you will not be able to stand before your enemies. </a:t>
            </a:r>
          </a:p>
          <a:p>
            <a:pPr marL="0" indent="0">
              <a:buNone/>
            </a:pPr>
            <a:r>
              <a:rPr lang="en-US" b="1" baseline="30000" dirty="0"/>
              <a:t>38 </a:t>
            </a:r>
            <a:r>
              <a:rPr lang="en-US" b="1" dirty="0"/>
              <a:t>You will perish among the nations; the land of your enemies will devour you. </a:t>
            </a:r>
          </a:p>
          <a:p>
            <a:pPr marL="0" indent="0">
              <a:buNone/>
            </a:pPr>
            <a:r>
              <a:rPr lang="en-US" b="1" baseline="30000" dirty="0"/>
              <a:t>39 </a:t>
            </a:r>
            <a:r>
              <a:rPr lang="en-US" b="1" dirty="0"/>
              <a:t>Those of you who are left will waste away in the lands of their enemies because of their sins; also because of their ancestors’ sins they will waste away.</a:t>
            </a:r>
          </a:p>
        </p:txBody>
      </p:sp>
    </p:spTree>
    <p:extLst>
      <p:ext uri="{BB962C8B-B14F-4D97-AF65-F5344CB8AC3E}">
        <p14:creationId xmlns:p14="http://schemas.microsoft.com/office/powerpoint/2010/main" val="113799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p:cNvSpPr>
            <a:spLocks noGrp="1"/>
          </p:cNvSpPr>
          <p:nvPr>
            <p:ph type="title"/>
          </p:nvPr>
        </p:nvSpPr>
        <p:spPr>
          <a:xfrm>
            <a:off x="1018191" y="685800"/>
            <a:ext cx="7411825" cy="1752599"/>
          </a:xfrm>
        </p:spPr>
        <p:txBody>
          <a:bodyPr>
            <a:normAutofit/>
          </a:bodyPr>
          <a:lstStyle/>
          <a:p>
            <a:pPr algn="l">
              <a:lnSpc>
                <a:spcPct val="90000"/>
              </a:lnSpc>
            </a:pPr>
            <a:r>
              <a:rPr lang="en-US" b="1"/>
              <a:t>Joshua 24:14-15</a:t>
            </a:r>
            <a:br>
              <a:rPr lang="en-US" b="1"/>
            </a:br>
            <a:r>
              <a:rPr lang="en-US" b="1"/>
              <a:t>choose this day who you will serve!</a:t>
            </a:r>
          </a:p>
        </p:txBody>
      </p:sp>
      <p:sp>
        <p:nvSpPr>
          <p:cNvPr id="3" name="Content Placeholder 2"/>
          <p:cNvSpPr>
            <a:spLocks noGrp="1"/>
          </p:cNvSpPr>
          <p:nvPr>
            <p:ph idx="1"/>
          </p:nvPr>
        </p:nvSpPr>
        <p:spPr>
          <a:xfrm>
            <a:off x="1018190" y="2666999"/>
            <a:ext cx="7243603" cy="2719193"/>
          </a:xfrm>
        </p:spPr>
        <p:txBody>
          <a:bodyPr anchor="t">
            <a:normAutofit/>
          </a:bodyPr>
          <a:lstStyle/>
          <a:p>
            <a:pPr marL="0" indent="0" algn="just">
              <a:buNone/>
            </a:pPr>
            <a:r>
              <a:rPr lang="en-US" sz="2000" b="1" dirty="0"/>
              <a:t>14 “Now therefore fear the Lord and serve him in sincerity and in faithfulness. Put away the gods that your fathers served beyond the River and in Egypt, and serve the Lord. </a:t>
            </a:r>
          </a:p>
          <a:p>
            <a:pPr marL="0" indent="0" algn="just">
              <a:buNone/>
            </a:pPr>
            <a:r>
              <a:rPr lang="en-US" sz="2000" b="1" dirty="0"/>
              <a:t>15 And if it is evil in your eyes to serve the Lord, choose this day whom you will serve, whether the gods your fathers served in the region beyond the River, or the gods of the Amorites in whose land you dwell. But as for me and my house, we will serve the Lord.”</a:t>
            </a:r>
          </a:p>
        </p:txBody>
      </p:sp>
    </p:spTree>
    <p:extLst>
      <p:ext uri="{BB962C8B-B14F-4D97-AF65-F5344CB8AC3E}">
        <p14:creationId xmlns:p14="http://schemas.microsoft.com/office/powerpoint/2010/main" val="369445775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a:bodyPr>
          <a:lstStyle/>
          <a:p>
            <a:pPr marL="0" indent="0" algn="just">
              <a:buNone/>
            </a:pPr>
            <a:r>
              <a:rPr lang="en-US" b="1" baseline="30000" dirty="0"/>
              <a:t>40 </a:t>
            </a:r>
            <a:r>
              <a:rPr lang="en-US" b="1" dirty="0"/>
              <a:t>“‘</a:t>
            </a:r>
            <a:r>
              <a:rPr lang="en-US" b="1" dirty="0">
                <a:solidFill>
                  <a:srgbClr val="FF0000"/>
                </a:solidFill>
              </a:rPr>
              <a:t>But if </a:t>
            </a:r>
            <a:r>
              <a:rPr lang="en-US" b="1" dirty="0"/>
              <a:t>they will confess their sins and the sins of their ancestors—their unfaithfulness and their hostility toward me, </a:t>
            </a:r>
            <a:r>
              <a:rPr lang="en-US" b="1" baseline="30000" dirty="0"/>
              <a:t>41 </a:t>
            </a:r>
            <a:r>
              <a:rPr lang="en-US" b="1" dirty="0"/>
              <a:t>which made me hostile toward them so that I sent them into the land of their enemies—then when their uncircumcised hearts are humbled and they pay for their sin,  </a:t>
            </a:r>
          </a:p>
          <a:p>
            <a:pPr marL="0" indent="0" algn="just">
              <a:buNone/>
            </a:pPr>
            <a:r>
              <a:rPr lang="en-US" b="1" dirty="0"/>
              <a:t>(</a:t>
            </a:r>
            <a:r>
              <a:rPr lang="en-US" b="1" dirty="0">
                <a:solidFill>
                  <a:srgbClr val="FF0000"/>
                </a:solidFill>
              </a:rPr>
              <a:t>then</a:t>
            </a:r>
            <a:r>
              <a:rPr lang="en-US" b="1" dirty="0"/>
              <a:t>) </a:t>
            </a:r>
            <a:r>
              <a:rPr lang="en-US" b="1" baseline="30000" dirty="0"/>
              <a:t>42 </a:t>
            </a:r>
            <a:r>
              <a:rPr lang="en-US" b="1" dirty="0"/>
              <a:t>I will remember my covenant with Jacob and my covenant with Isaac and my covenant with Abraham, and I will remember the land.   </a:t>
            </a:r>
            <a:endParaRPr lang="en-US" sz="3600" b="1" dirty="0"/>
          </a:p>
          <a:p>
            <a:pPr marL="0" indent="0">
              <a:buNone/>
            </a:pPr>
            <a:endParaRPr lang="en-US" dirty="0"/>
          </a:p>
        </p:txBody>
      </p:sp>
    </p:spTree>
    <p:extLst>
      <p:ext uri="{BB962C8B-B14F-4D97-AF65-F5344CB8AC3E}">
        <p14:creationId xmlns:p14="http://schemas.microsoft.com/office/powerpoint/2010/main" val="1457057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fontScale="92500" lnSpcReduction="10000"/>
          </a:bodyPr>
          <a:lstStyle/>
          <a:p>
            <a:pPr marL="0" indent="0" algn="just">
              <a:buNone/>
            </a:pPr>
            <a:r>
              <a:rPr lang="en-US" b="1" baseline="30000" dirty="0"/>
              <a:t>43 </a:t>
            </a:r>
            <a:r>
              <a:rPr lang="en-US" b="1" dirty="0"/>
              <a:t>For the land will be deserted by them and will enjoy its </a:t>
            </a:r>
            <a:r>
              <a:rPr lang="en-US" b="1" dirty="0" err="1"/>
              <a:t>sabbaths</a:t>
            </a:r>
            <a:r>
              <a:rPr lang="en-US" b="1" dirty="0"/>
              <a:t> while it lies desolate without them. They will pay for their sins because they rejected my laws and abhorred my decrees. </a:t>
            </a:r>
          </a:p>
          <a:p>
            <a:pPr marL="0" indent="0" algn="just">
              <a:buNone/>
            </a:pPr>
            <a:r>
              <a:rPr lang="en-US" b="1" baseline="30000" dirty="0"/>
              <a:t>44 </a:t>
            </a:r>
            <a:r>
              <a:rPr lang="en-US" b="1" dirty="0"/>
              <a:t>Yet in spite of this, when they are in the land of their enemies, I will not reject them or abhor them so as to destroy them completely, breaking my covenant with them. I am the </a:t>
            </a:r>
            <a:r>
              <a:rPr lang="en-US" b="1" cap="small" dirty="0"/>
              <a:t>Lord</a:t>
            </a:r>
            <a:r>
              <a:rPr lang="en-US" b="1" dirty="0"/>
              <a:t> their God. </a:t>
            </a:r>
          </a:p>
          <a:p>
            <a:pPr marL="0" indent="0" algn="just">
              <a:buNone/>
            </a:pPr>
            <a:r>
              <a:rPr lang="en-US" b="1" baseline="30000" dirty="0"/>
              <a:t>45 </a:t>
            </a:r>
            <a:r>
              <a:rPr lang="en-US" b="1" dirty="0"/>
              <a:t>But for their sake I will remember the covenant with their ancestors whom I brought out of Egypt in the sight of the nations to be their God. I am the </a:t>
            </a:r>
            <a:r>
              <a:rPr lang="en-US" b="1" cap="small" dirty="0"/>
              <a:t>Lord</a:t>
            </a:r>
            <a:r>
              <a:rPr lang="en-US" b="1" dirty="0"/>
              <a:t>.’”  </a:t>
            </a:r>
            <a:endParaRPr lang="en-US" sz="3600" b="1" dirty="0"/>
          </a:p>
          <a:p>
            <a:pPr marL="0" indent="0">
              <a:buNone/>
            </a:pPr>
            <a:endParaRPr lang="en-US" dirty="0"/>
          </a:p>
        </p:txBody>
      </p:sp>
    </p:spTree>
    <p:extLst>
      <p:ext uri="{BB962C8B-B14F-4D97-AF65-F5344CB8AC3E}">
        <p14:creationId xmlns:p14="http://schemas.microsoft.com/office/powerpoint/2010/main" val="38129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Leviticus 26 </a:t>
            </a:r>
          </a:p>
        </p:txBody>
      </p:sp>
      <p:sp>
        <p:nvSpPr>
          <p:cNvPr id="5" name="Content Placeholder 4"/>
          <p:cNvSpPr>
            <a:spLocks noGrp="1"/>
          </p:cNvSpPr>
          <p:nvPr>
            <p:ph idx="1"/>
          </p:nvPr>
        </p:nvSpPr>
        <p:spPr/>
        <p:txBody>
          <a:bodyPr>
            <a:normAutofit/>
          </a:bodyPr>
          <a:lstStyle/>
          <a:p>
            <a:pPr marL="0" indent="0">
              <a:buNone/>
            </a:pPr>
            <a:r>
              <a:rPr lang="en-US" sz="2800" b="1" baseline="30000" dirty="0"/>
              <a:t>46 </a:t>
            </a:r>
            <a:r>
              <a:rPr lang="en-US" sz="2800" b="1" dirty="0"/>
              <a:t>These are the decrees, the laws and the regulations that the </a:t>
            </a:r>
            <a:r>
              <a:rPr lang="en-US" sz="2800" b="1" cap="small" dirty="0"/>
              <a:t>Lord</a:t>
            </a:r>
            <a:r>
              <a:rPr lang="en-US" sz="2800" b="1" dirty="0"/>
              <a:t> established at Mount Sinai between himself and the Israelites through Moses.</a:t>
            </a:r>
          </a:p>
          <a:p>
            <a:pPr marL="0" indent="0" algn="just">
              <a:buNone/>
            </a:pPr>
            <a:r>
              <a:rPr lang="en-US" b="1" dirty="0"/>
              <a:t> </a:t>
            </a:r>
            <a:endParaRPr lang="en-US" sz="3600" b="1" dirty="0"/>
          </a:p>
          <a:p>
            <a:pPr marL="0" indent="0">
              <a:buNone/>
            </a:pPr>
            <a:endParaRPr lang="en-US" dirty="0"/>
          </a:p>
        </p:txBody>
      </p:sp>
    </p:spTree>
    <p:extLst>
      <p:ext uri="{BB962C8B-B14F-4D97-AF65-F5344CB8AC3E}">
        <p14:creationId xmlns:p14="http://schemas.microsoft.com/office/powerpoint/2010/main" val="361648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47BC9-2724-4AB3-9A83-885BB0A4C507}"/>
              </a:ext>
            </a:extLst>
          </p:cNvPr>
          <p:cNvSpPr>
            <a:spLocks noGrp="1"/>
          </p:cNvSpPr>
          <p:nvPr>
            <p:ph type="title"/>
          </p:nvPr>
        </p:nvSpPr>
        <p:spPr/>
        <p:txBody>
          <a:bodyPr/>
          <a:lstStyle/>
          <a:p>
            <a:r>
              <a:rPr lang="en-US" dirty="0"/>
              <a:t>2 Chronicles 7:14</a:t>
            </a:r>
          </a:p>
        </p:txBody>
      </p:sp>
      <p:sp>
        <p:nvSpPr>
          <p:cNvPr id="3" name="Content Placeholder 2">
            <a:extLst>
              <a:ext uri="{FF2B5EF4-FFF2-40B4-BE49-F238E27FC236}">
                <a16:creationId xmlns:a16="http://schemas.microsoft.com/office/drawing/2014/main" id="{4101B6A8-0E47-4242-ADFC-A78012CBDC30}"/>
              </a:ext>
            </a:extLst>
          </p:cNvPr>
          <p:cNvSpPr>
            <a:spLocks noGrp="1"/>
          </p:cNvSpPr>
          <p:nvPr>
            <p:ph idx="1"/>
          </p:nvPr>
        </p:nvSpPr>
        <p:spPr/>
        <p:txBody>
          <a:bodyPr/>
          <a:lstStyle/>
          <a:p>
            <a:pPr marL="0" indent="0">
              <a:buNone/>
            </a:pPr>
            <a:r>
              <a:rPr lang="en-US" b="1" dirty="0"/>
              <a:t>14 If my people, which are called by my name, shall humble themselves, and pray, and seek my face, and turn from their wicked ways; then will I hear from heaven, and will forgive their sin, and will heal their land.</a:t>
            </a:r>
          </a:p>
        </p:txBody>
      </p:sp>
    </p:spTree>
    <p:extLst>
      <p:ext uri="{BB962C8B-B14F-4D97-AF65-F5344CB8AC3E}">
        <p14:creationId xmlns:p14="http://schemas.microsoft.com/office/powerpoint/2010/main" val="447883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A47CF6F-27C2-43F3-AF69-E3D5763637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39EB00CB-5B69-438D-944F-2E0382BA0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 name="Freeform 7">
              <a:extLst>
                <a:ext uri="{FF2B5EF4-FFF2-40B4-BE49-F238E27FC236}">
                  <a16:creationId xmlns:a16="http://schemas.microsoft.com/office/drawing/2014/main" id="{6D931D9D-4C35-4CDF-BFF0-03DD03881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 name="Freeform 9">
              <a:extLst>
                <a:ext uri="{FF2B5EF4-FFF2-40B4-BE49-F238E27FC236}">
                  <a16:creationId xmlns:a16="http://schemas.microsoft.com/office/drawing/2014/main" id="{26D9B8E3-CFAB-4428-9D62-576BF978E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3" name="Freeform 10">
              <a:extLst>
                <a:ext uri="{FF2B5EF4-FFF2-40B4-BE49-F238E27FC236}">
                  <a16:creationId xmlns:a16="http://schemas.microsoft.com/office/drawing/2014/main" id="{F019DFF8-C5AB-45D0-8A70-627BFEF9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 name="Freeform 11">
              <a:extLst>
                <a:ext uri="{FF2B5EF4-FFF2-40B4-BE49-F238E27FC236}">
                  <a16:creationId xmlns:a16="http://schemas.microsoft.com/office/drawing/2014/main" id="{E548346E-CCE3-4C53-B753-ABF3C098B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 name="Freeform 12">
              <a:extLst>
                <a:ext uri="{FF2B5EF4-FFF2-40B4-BE49-F238E27FC236}">
                  <a16:creationId xmlns:a16="http://schemas.microsoft.com/office/drawing/2014/main" id="{C19E6868-EA25-4961-B0E5-EF4F9DD2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7" name="Rectangle 16">
            <a:extLst>
              <a:ext uri="{FF2B5EF4-FFF2-40B4-BE49-F238E27FC236}">
                <a16:creationId xmlns:a16="http://schemas.microsoft.com/office/drawing/2014/main" id="{A9BAE969-AB5B-40E1-B33B-79C2DC3654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5568A2D8-BB4B-4BD2-BB40-A033C547A317}"/>
              </a:ext>
            </a:extLst>
          </p:cNvPr>
          <p:cNvPicPr>
            <a:picLocks noGrp="1" noChangeAspect="1"/>
          </p:cNvPicPr>
          <p:nvPr>
            <p:ph idx="1"/>
          </p:nvPr>
        </p:nvPicPr>
        <p:blipFill rotWithShape="1">
          <a:blip r:embed="rId4"/>
          <a:srcRect t="12306" r="-2" b="8781"/>
          <a:stretch/>
        </p:blipFill>
        <p:spPr>
          <a:xfrm>
            <a:off x="20" y="10"/>
            <a:ext cx="12191980" cy="6857990"/>
          </a:xfrm>
          <a:prstGeom prst="rect">
            <a:avLst/>
          </a:prstGeom>
        </p:spPr>
      </p:pic>
      <p:sp>
        <p:nvSpPr>
          <p:cNvPr id="19" name="Freeform 13">
            <a:extLst>
              <a:ext uri="{FF2B5EF4-FFF2-40B4-BE49-F238E27FC236}">
                <a16:creationId xmlns:a16="http://schemas.microsoft.com/office/drawing/2014/main" id="{B0D396E6-2FD6-49D9-946F-4FABC88B6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933" y="-16933"/>
            <a:ext cx="7340600" cy="6883400"/>
          </a:xfrm>
          <a:custGeom>
            <a:avLst/>
            <a:gdLst>
              <a:gd name="connsiteX0" fmla="*/ 5427133 w 7340600"/>
              <a:gd name="connsiteY0" fmla="*/ 8466 h 6883400"/>
              <a:gd name="connsiteX1" fmla="*/ 4783666 w 7340600"/>
              <a:gd name="connsiteY1" fmla="*/ 2573866 h 6883400"/>
              <a:gd name="connsiteX2" fmla="*/ 7340600 w 7340600"/>
              <a:gd name="connsiteY2" fmla="*/ 6874933 h 6883400"/>
              <a:gd name="connsiteX3" fmla="*/ 0 w 7340600"/>
              <a:gd name="connsiteY3" fmla="*/ 6883400 h 6883400"/>
              <a:gd name="connsiteX4" fmla="*/ 8466 w 7340600"/>
              <a:gd name="connsiteY4" fmla="*/ 0 h 6883400"/>
              <a:gd name="connsiteX5" fmla="*/ 5427133 w 7340600"/>
              <a:gd name="connsiteY5" fmla="*/ 8466 h 68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40600" h="6883400">
                <a:moveTo>
                  <a:pt x="5427133" y="8466"/>
                </a:moveTo>
                <a:lnTo>
                  <a:pt x="4783666" y="2573866"/>
                </a:lnTo>
                <a:lnTo>
                  <a:pt x="7340600" y="6874933"/>
                </a:lnTo>
                <a:lnTo>
                  <a:pt x="0" y="6883400"/>
                </a:lnTo>
                <a:lnTo>
                  <a:pt x="8466" y="0"/>
                </a:lnTo>
                <a:lnTo>
                  <a:pt x="5427133" y="8466"/>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0573CE-D641-48BC-B84A-ADAB277A6729}"/>
              </a:ext>
            </a:extLst>
          </p:cNvPr>
          <p:cNvSpPr>
            <a:spLocks noGrp="1"/>
          </p:cNvSpPr>
          <p:nvPr>
            <p:ph type="title"/>
          </p:nvPr>
        </p:nvSpPr>
        <p:spPr>
          <a:xfrm>
            <a:off x="685800" y="1634067"/>
            <a:ext cx="4080932" cy="3310468"/>
          </a:xfrm>
        </p:spPr>
        <p:txBody>
          <a:bodyPr vert="horz" lIns="91440" tIns="45720" rIns="91440" bIns="45720" rtlCol="0" anchor="b">
            <a:normAutofit/>
          </a:bodyPr>
          <a:lstStyle/>
          <a:p>
            <a:pPr algn="l"/>
            <a:r>
              <a:rPr lang="en-US" sz="5400" dirty="0">
                <a:solidFill>
                  <a:schemeClr val="bg1"/>
                </a:solidFill>
              </a:rPr>
              <a:t>First up:  Jonah</a:t>
            </a:r>
          </a:p>
        </p:txBody>
      </p:sp>
      <p:grpSp>
        <p:nvGrpSpPr>
          <p:cNvPr id="21" name="Group 20">
            <a:extLst>
              <a:ext uri="{FF2B5EF4-FFF2-40B4-BE49-F238E27FC236}">
                <a16:creationId xmlns:a16="http://schemas.microsoft.com/office/drawing/2014/main" id="{EA356820-4B8B-4A1F-B190-A3FF1AEB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64100" y="-4763"/>
            <a:ext cx="5014912" cy="6862763"/>
            <a:chOff x="2928938" y="-4763"/>
            <a:chExt cx="5014912" cy="6862763"/>
          </a:xfrm>
        </p:grpSpPr>
        <p:sp>
          <p:nvSpPr>
            <p:cNvPr id="22" name="Freeform 6">
              <a:extLst>
                <a:ext uri="{FF2B5EF4-FFF2-40B4-BE49-F238E27FC236}">
                  <a16:creationId xmlns:a16="http://schemas.microsoft.com/office/drawing/2014/main" id="{6C6DBA71-9F7F-483C-A094-173525755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a:extLst>
                <a:ext uri="{FF2B5EF4-FFF2-40B4-BE49-F238E27FC236}">
                  <a16:creationId xmlns:a16="http://schemas.microsoft.com/office/drawing/2014/main" id="{01948618-5E91-41FD-A5C3-CC96415C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a:extLst>
                <a:ext uri="{FF2B5EF4-FFF2-40B4-BE49-F238E27FC236}">
                  <a16:creationId xmlns:a16="http://schemas.microsoft.com/office/drawing/2014/main" id="{0985A142-9BC7-43B2-9F46-B1DB84A9A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a:extLst>
                <a:ext uri="{FF2B5EF4-FFF2-40B4-BE49-F238E27FC236}">
                  <a16:creationId xmlns:a16="http://schemas.microsoft.com/office/drawing/2014/main" id="{39EE8BB4-A150-45FB-8052-35D979A2E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a:extLst>
                <a:ext uri="{FF2B5EF4-FFF2-40B4-BE49-F238E27FC236}">
                  <a16:creationId xmlns:a16="http://schemas.microsoft.com/office/drawing/2014/main" id="{89257A2A-0F80-48CF-A63A-E5A0417C07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a:extLst>
                <a:ext uri="{FF2B5EF4-FFF2-40B4-BE49-F238E27FC236}">
                  <a16:creationId xmlns:a16="http://schemas.microsoft.com/office/drawing/2014/main" id="{3654CBD8-A68E-461A-888C-5DC245D599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Tree>
    <p:extLst>
      <p:ext uri="{BB962C8B-B14F-4D97-AF65-F5344CB8AC3E}">
        <p14:creationId xmlns:p14="http://schemas.microsoft.com/office/powerpoint/2010/main" val="333135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E67A1FC6-22FB-4EA7-B90A-C9F18FBEF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6246FDC4-DD97-431A-914A-9EB57A4A3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12130" cy="6858000"/>
          </a:xfrm>
          <a:custGeom>
            <a:avLst/>
            <a:gdLst>
              <a:gd name="connsiteX0" fmla="*/ 1073044 w 7912130"/>
              <a:gd name="connsiteY0" fmla="*/ 3032931 h 6858000"/>
              <a:gd name="connsiteX1" fmla="*/ 1073044 w 7912130"/>
              <a:gd name="connsiteY1" fmla="*/ 3035810 h 6858000"/>
              <a:gd name="connsiteX2" fmla="*/ 1076802 w 7912130"/>
              <a:gd name="connsiteY2" fmla="*/ 3035810 h 6858000"/>
              <a:gd name="connsiteX3" fmla="*/ 1170738 w 7912130"/>
              <a:gd name="connsiteY3" fmla="*/ 1248347 h 6858000"/>
              <a:gd name="connsiteX4" fmla="*/ 1170738 w 7912130"/>
              <a:gd name="connsiteY4" fmla="*/ 1273486 h 6858000"/>
              <a:gd name="connsiteX5" fmla="*/ 1183895 w 7912130"/>
              <a:gd name="connsiteY5" fmla="*/ 1248347 h 6858000"/>
              <a:gd name="connsiteX6" fmla="*/ 0 w 7912130"/>
              <a:gd name="connsiteY6" fmla="*/ 0 h 6858000"/>
              <a:gd name="connsiteX7" fmla="*/ 2133906 w 7912130"/>
              <a:gd name="connsiteY7" fmla="*/ 0 h 6858000"/>
              <a:gd name="connsiteX8" fmla="*/ 2629909 w 7912130"/>
              <a:gd name="connsiteY8" fmla="*/ 0 h 6858000"/>
              <a:gd name="connsiteX9" fmla="*/ 1227479 w 7912130"/>
              <a:gd name="connsiteY9" fmla="*/ 2669551 h 6858000"/>
              <a:gd name="connsiteX10" fmla="*/ 1235349 w 7912130"/>
              <a:gd name="connsiteY10" fmla="*/ 2673350 h 6858000"/>
              <a:gd name="connsiteX11" fmla="*/ 1353755 w 7912130"/>
              <a:gd name="connsiteY11" fmla="*/ 2754312 h 6858000"/>
              <a:gd name="connsiteX12" fmla="*/ 7912130 w 7912130"/>
              <a:gd name="connsiteY12" fmla="*/ 6858000 h 6858000"/>
              <a:gd name="connsiteX13" fmla="*/ 6066970 w 7912130"/>
              <a:gd name="connsiteY13" fmla="*/ 6858000 h 6858000"/>
              <a:gd name="connsiteX14" fmla="*/ 6059889 w 7912130"/>
              <a:gd name="connsiteY14" fmla="*/ 6852577 h 6858000"/>
              <a:gd name="connsiteX15" fmla="*/ 6059889 w 7912130"/>
              <a:gd name="connsiteY15" fmla="*/ 6857999 h 6858000"/>
              <a:gd name="connsiteX16" fmla="*/ 1707025 w 7912130"/>
              <a:gd name="connsiteY16" fmla="*/ 6857999 h 6858000"/>
              <a:gd name="connsiteX17" fmla="*/ 1707025 w 7912130"/>
              <a:gd name="connsiteY17" fmla="*/ 6858000 h 6858000"/>
              <a:gd name="connsiteX18" fmla="*/ 1073044 w 7912130"/>
              <a:gd name="connsiteY18" fmla="*/ 6858000 h 6858000"/>
              <a:gd name="connsiteX19" fmla="*/ 536592 w 7912130"/>
              <a:gd name="connsiteY19" fmla="*/ 6858000 h 6858000"/>
              <a:gd name="connsiteX20" fmla="*/ 0 w 7912130"/>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12130" h="6858000">
                <a:moveTo>
                  <a:pt x="1073044" y="3032931"/>
                </a:moveTo>
                <a:lnTo>
                  <a:pt x="1073044" y="3035810"/>
                </a:lnTo>
                <a:lnTo>
                  <a:pt x="1076802" y="3035810"/>
                </a:lnTo>
                <a:close/>
                <a:moveTo>
                  <a:pt x="1170738" y="1248347"/>
                </a:moveTo>
                <a:lnTo>
                  <a:pt x="1170738" y="1273486"/>
                </a:lnTo>
                <a:lnTo>
                  <a:pt x="1183895" y="1248347"/>
                </a:lnTo>
                <a:close/>
                <a:moveTo>
                  <a:pt x="0" y="0"/>
                </a:moveTo>
                <a:lnTo>
                  <a:pt x="2133906" y="0"/>
                </a:lnTo>
                <a:lnTo>
                  <a:pt x="2629909" y="0"/>
                </a:lnTo>
                <a:lnTo>
                  <a:pt x="1227479" y="2669551"/>
                </a:lnTo>
                <a:lnTo>
                  <a:pt x="1235349" y="2673350"/>
                </a:lnTo>
                <a:lnTo>
                  <a:pt x="1353755" y="2754312"/>
                </a:lnTo>
                <a:lnTo>
                  <a:pt x="7912130" y="6858000"/>
                </a:lnTo>
                <a:lnTo>
                  <a:pt x="6066970" y="6858000"/>
                </a:lnTo>
                <a:lnTo>
                  <a:pt x="6059889" y="6852577"/>
                </a:lnTo>
                <a:lnTo>
                  <a:pt x="6059889" y="6857999"/>
                </a:lnTo>
                <a:lnTo>
                  <a:pt x="1707025" y="6857999"/>
                </a:lnTo>
                <a:lnTo>
                  <a:pt x="1707025" y="6858000"/>
                </a:lnTo>
                <a:lnTo>
                  <a:pt x="1073044" y="6858000"/>
                </a:lnTo>
                <a:lnTo>
                  <a:pt x="536592" y="6858000"/>
                </a:lnTo>
                <a:lnTo>
                  <a:pt x="0" y="685800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CD4E68A2-74B0-42F5-BB75-2E1A7C2018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35917" cy="6858000"/>
          </a:xfrm>
          <a:custGeom>
            <a:avLst/>
            <a:gdLst>
              <a:gd name="connsiteX0" fmla="*/ 696831 w 7535917"/>
              <a:gd name="connsiteY0" fmla="*/ 3032931 h 6858000"/>
              <a:gd name="connsiteX1" fmla="*/ 696831 w 7535917"/>
              <a:gd name="connsiteY1" fmla="*/ 3035810 h 6858000"/>
              <a:gd name="connsiteX2" fmla="*/ 700589 w 7535917"/>
              <a:gd name="connsiteY2" fmla="*/ 3035810 h 6858000"/>
              <a:gd name="connsiteX3" fmla="*/ 794525 w 7535917"/>
              <a:gd name="connsiteY3" fmla="*/ 1248347 h 6858000"/>
              <a:gd name="connsiteX4" fmla="*/ 794525 w 7535917"/>
              <a:gd name="connsiteY4" fmla="*/ 1273486 h 6858000"/>
              <a:gd name="connsiteX5" fmla="*/ 807682 w 7535917"/>
              <a:gd name="connsiteY5" fmla="*/ 1248347 h 6858000"/>
              <a:gd name="connsiteX6" fmla="*/ 0 w 7535917"/>
              <a:gd name="connsiteY6" fmla="*/ 0 h 6858000"/>
              <a:gd name="connsiteX7" fmla="*/ 1757693 w 7535917"/>
              <a:gd name="connsiteY7" fmla="*/ 0 h 6858000"/>
              <a:gd name="connsiteX8" fmla="*/ 2253696 w 7535917"/>
              <a:gd name="connsiteY8" fmla="*/ 0 h 6858000"/>
              <a:gd name="connsiteX9" fmla="*/ 851266 w 7535917"/>
              <a:gd name="connsiteY9" fmla="*/ 2669551 h 6858000"/>
              <a:gd name="connsiteX10" fmla="*/ 859136 w 7535917"/>
              <a:gd name="connsiteY10" fmla="*/ 2673350 h 6858000"/>
              <a:gd name="connsiteX11" fmla="*/ 977542 w 7535917"/>
              <a:gd name="connsiteY11" fmla="*/ 2754312 h 6858000"/>
              <a:gd name="connsiteX12" fmla="*/ 7535917 w 7535917"/>
              <a:gd name="connsiteY12" fmla="*/ 6858000 h 6858000"/>
              <a:gd name="connsiteX13" fmla="*/ 5690757 w 7535917"/>
              <a:gd name="connsiteY13" fmla="*/ 6858000 h 6858000"/>
              <a:gd name="connsiteX14" fmla="*/ 5683676 w 7535917"/>
              <a:gd name="connsiteY14" fmla="*/ 6852577 h 6858000"/>
              <a:gd name="connsiteX15" fmla="*/ 5683676 w 7535917"/>
              <a:gd name="connsiteY15" fmla="*/ 6857999 h 6858000"/>
              <a:gd name="connsiteX16" fmla="*/ 1330812 w 7535917"/>
              <a:gd name="connsiteY16" fmla="*/ 6857999 h 6858000"/>
              <a:gd name="connsiteX17" fmla="*/ 1330812 w 7535917"/>
              <a:gd name="connsiteY17" fmla="*/ 6858000 h 6858000"/>
              <a:gd name="connsiteX18" fmla="*/ 696831 w 7535917"/>
              <a:gd name="connsiteY18" fmla="*/ 6858000 h 6858000"/>
              <a:gd name="connsiteX19" fmla="*/ 160379 w 7535917"/>
              <a:gd name="connsiteY19" fmla="*/ 6858000 h 6858000"/>
              <a:gd name="connsiteX20" fmla="*/ 0 w 7535917"/>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535917" h="6858000">
                <a:moveTo>
                  <a:pt x="696831" y="3032931"/>
                </a:moveTo>
                <a:lnTo>
                  <a:pt x="696831" y="3035810"/>
                </a:lnTo>
                <a:lnTo>
                  <a:pt x="700589" y="3035810"/>
                </a:lnTo>
                <a:close/>
                <a:moveTo>
                  <a:pt x="794525" y="1248347"/>
                </a:moveTo>
                <a:lnTo>
                  <a:pt x="794525" y="1273486"/>
                </a:lnTo>
                <a:lnTo>
                  <a:pt x="807682" y="1248347"/>
                </a:lnTo>
                <a:close/>
                <a:moveTo>
                  <a:pt x="0" y="0"/>
                </a:moveTo>
                <a:lnTo>
                  <a:pt x="1757693" y="0"/>
                </a:lnTo>
                <a:lnTo>
                  <a:pt x="2253696" y="0"/>
                </a:lnTo>
                <a:lnTo>
                  <a:pt x="851266" y="2669551"/>
                </a:lnTo>
                <a:lnTo>
                  <a:pt x="859136" y="2673350"/>
                </a:lnTo>
                <a:lnTo>
                  <a:pt x="977542" y="2754312"/>
                </a:lnTo>
                <a:lnTo>
                  <a:pt x="7535917" y="6858000"/>
                </a:lnTo>
                <a:lnTo>
                  <a:pt x="5690757" y="6858000"/>
                </a:lnTo>
                <a:lnTo>
                  <a:pt x="5683676" y="6852577"/>
                </a:lnTo>
                <a:lnTo>
                  <a:pt x="5683676" y="6857999"/>
                </a:lnTo>
                <a:lnTo>
                  <a:pt x="1330812" y="6857999"/>
                </a:lnTo>
                <a:lnTo>
                  <a:pt x="1330812" y="6858000"/>
                </a:lnTo>
                <a:lnTo>
                  <a:pt x="696831" y="6858000"/>
                </a:lnTo>
                <a:lnTo>
                  <a:pt x="1603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3444658" y="755904"/>
            <a:ext cx="7711025" cy="3084576"/>
          </a:xfrm>
        </p:spPr>
        <p:txBody>
          <a:bodyPr vert="horz" lIns="91440" tIns="45720" rIns="91440" bIns="45720" rtlCol="0" anchor="ctr">
            <a:normAutofit/>
          </a:bodyPr>
          <a:lstStyle/>
          <a:p>
            <a:pPr algn="l"/>
            <a:r>
              <a:rPr lang="en-US" sz="6000"/>
              <a:t>Judges 17:6 </a:t>
            </a:r>
          </a:p>
        </p:txBody>
      </p:sp>
      <p:sp>
        <p:nvSpPr>
          <p:cNvPr id="3" name="Content Placeholder 2"/>
          <p:cNvSpPr>
            <a:spLocks noGrp="1"/>
          </p:cNvSpPr>
          <p:nvPr>
            <p:ph idx="1"/>
          </p:nvPr>
        </p:nvSpPr>
        <p:spPr>
          <a:xfrm>
            <a:off x="6503670" y="4089910"/>
            <a:ext cx="4725163" cy="1712176"/>
          </a:xfrm>
        </p:spPr>
        <p:txBody>
          <a:bodyPr vert="horz" lIns="91440" tIns="45720" rIns="91440" bIns="45720" rtlCol="0" anchor="t">
            <a:noAutofit/>
          </a:bodyPr>
          <a:lstStyle/>
          <a:p>
            <a:pPr marL="0" indent="0" algn="just">
              <a:buNone/>
            </a:pPr>
            <a:r>
              <a:rPr lang="en-US" sz="2800" b="1" dirty="0"/>
              <a:t>6 In those days there was no king in Israel. Everyone did what was right in his own eyes.</a:t>
            </a:r>
          </a:p>
        </p:txBody>
      </p:sp>
    </p:spTree>
    <p:extLst>
      <p:ext uri="{BB962C8B-B14F-4D97-AF65-F5344CB8AC3E}">
        <p14:creationId xmlns:p14="http://schemas.microsoft.com/office/powerpoint/2010/main" val="41276395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Everyone Needs Program</a:t>
            </a:r>
          </a:p>
        </p:txBody>
      </p:sp>
      <p:sp>
        <p:nvSpPr>
          <p:cNvPr id="5" name="Subtitle 4"/>
          <p:cNvSpPr>
            <a:spLocks noGrp="1"/>
          </p:cNvSpPr>
          <p:nvPr>
            <p:ph type="subTitle" idx="1"/>
          </p:nvPr>
        </p:nvSpPr>
        <p:spPr/>
        <p:txBody>
          <a:bodyPr>
            <a:normAutofit/>
          </a:bodyPr>
          <a:lstStyle/>
          <a:p>
            <a:r>
              <a:rPr lang="en-US" sz="3200" b="1" dirty="0">
                <a:solidFill>
                  <a:srgbClr val="FF0000"/>
                </a:solidFill>
              </a:rPr>
              <a:t>Time overview from 1000 feet</a:t>
            </a:r>
          </a:p>
        </p:txBody>
      </p:sp>
    </p:spTree>
    <p:extLst>
      <p:ext uri="{BB962C8B-B14F-4D97-AF65-F5344CB8AC3E}">
        <p14:creationId xmlns:p14="http://schemas.microsoft.com/office/powerpoint/2010/main" val="325163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8" name="Group 9">
            <a:extLst>
              <a:ext uri="{FF2B5EF4-FFF2-40B4-BE49-F238E27FC236}">
                <a16:creationId xmlns:a16="http://schemas.microsoft.com/office/drawing/2014/main" id="{EE5BD9ED-07E9-4FD9-8AE7-1A6AB10A50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1FD1CF74-D14B-4FF6-998F-B13D1DAED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id="{D267DEBC-A320-4DB0-9EA3-D4EF6B280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id="{E0A2C889-7791-474B-B35C-4CEC73048B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8C5AD303-B121-49B0-B54E-B0C86C5418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id="{31E1A4E4-789B-4942-8EED-E02259A234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id="{0A1737FA-CB40-469E-861A-F4844F631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5" name="TextBox 4"/>
          <p:cNvSpPr txBox="1"/>
          <p:nvPr/>
        </p:nvSpPr>
        <p:spPr>
          <a:xfrm>
            <a:off x="1484311" y="2666999"/>
            <a:ext cx="3333496" cy="3124201"/>
          </a:xfrm>
          <a:prstGeom prst="rect">
            <a:avLst/>
          </a:prstGeom>
        </p:spPr>
        <p:txBody>
          <a:bodyPr vert="horz" lIns="91440" tIns="45720" rIns="91440" bIns="45720" rtlCol="0" anchor="t">
            <a:normAutofit/>
          </a:bodyPr>
          <a:lstStyle/>
          <a:p>
            <a:pPr>
              <a:spcBef>
                <a:spcPct val="20000"/>
              </a:spcBef>
              <a:spcAft>
                <a:spcPts val="600"/>
              </a:spcAft>
              <a:buClr>
                <a:schemeClr val="accent1">
                  <a:lumMod val="75000"/>
                </a:schemeClr>
              </a:buClr>
              <a:buSzPct val="145000"/>
              <a:buFont typeface="Arial"/>
              <a:buChar char="•"/>
            </a:pPr>
            <a:r>
              <a:rPr lang="en-US" sz="1600" b="1"/>
              <a:t>The Greg Disclaimer….all these dates have an “ish” attached!</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345972570"/>
              </p:ext>
            </p:extLst>
          </p:nvPr>
        </p:nvGraphicFramePr>
        <p:xfrm>
          <a:off x="5262033" y="866899"/>
          <a:ext cx="6240991" cy="4690854"/>
        </p:xfrm>
        <a:graphic>
          <a:graphicData uri="http://schemas.openxmlformats.org/drawingml/2006/table">
            <a:tbl>
              <a:tblPr firstRow="1" bandRow="1">
                <a:noFill/>
                <a:tableStyleId>{5C22544A-7EE6-4342-B048-85BDC9FD1C3A}</a:tableStyleId>
              </a:tblPr>
              <a:tblGrid>
                <a:gridCol w="5199931">
                  <a:extLst>
                    <a:ext uri="{9D8B030D-6E8A-4147-A177-3AD203B41FA5}">
                      <a16:colId xmlns:a16="http://schemas.microsoft.com/office/drawing/2014/main" val="1551914787"/>
                    </a:ext>
                  </a:extLst>
                </a:gridCol>
                <a:gridCol w="1041060">
                  <a:extLst>
                    <a:ext uri="{9D8B030D-6E8A-4147-A177-3AD203B41FA5}">
                      <a16:colId xmlns:a16="http://schemas.microsoft.com/office/drawing/2014/main" val="3172587688"/>
                    </a:ext>
                  </a:extLst>
                </a:gridCol>
              </a:tblGrid>
              <a:tr h="377787">
                <a:tc>
                  <a:txBody>
                    <a:bodyPr/>
                    <a:lstStyle/>
                    <a:p>
                      <a:r>
                        <a:rPr lang="en-US" sz="1100" b="1" cap="all" spc="60">
                          <a:solidFill>
                            <a:schemeClr val="tx1"/>
                          </a:solidFill>
                        </a:rPr>
                        <a:t>Event</a:t>
                      </a:r>
                    </a:p>
                  </a:txBody>
                  <a:tcPr marL="85861" marR="85861" marT="85861" marB="85861" anchor="b">
                    <a:lnL w="12700" cmpd="sng">
                      <a:noFill/>
                    </a:lnL>
                    <a:lnR w="12700" cmpd="sng">
                      <a:noFill/>
                    </a:lnR>
                    <a:lnT w="12700" cmpd="sng">
                      <a:noFill/>
                    </a:lnT>
                    <a:lnB w="38100" cmpd="sng">
                      <a:noFill/>
                    </a:lnB>
                    <a:noFill/>
                  </a:tcPr>
                </a:tc>
                <a:tc>
                  <a:txBody>
                    <a:bodyPr/>
                    <a:lstStyle/>
                    <a:p>
                      <a:r>
                        <a:rPr lang="en-US" sz="1100" b="1" cap="all" spc="60">
                          <a:solidFill>
                            <a:schemeClr val="tx1"/>
                          </a:solidFill>
                        </a:rPr>
                        <a:t>Year</a:t>
                      </a:r>
                    </a:p>
                  </a:txBody>
                  <a:tcPr marL="85861" marR="85861" marT="85861" marB="85861" anchor="b">
                    <a:lnL w="12700" cmpd="sng">
                      <a:noFill/>
                    </a:lnL>
                    <a:lnR w="12700" cmpd="sng">
                      <a:noFill/>
                    </a:lnR>
                    <a:lnT w="12700" cmpd="sng">
                      <a:noFill/>
                    </a:lnT>
                    <a:lnB w="38100" cmpd="sng">
                      <a:noFill/>
                    </a:lnB>
                    <a:noFill/>
                  </a:tcPr>
                </a:tc>
                <a:extLst>
                  <a:ext uri="{0D108BD9-81ED-4DB2-BD59-A6C34878D82A}">
                    <a16:rowId xmlns:a16="http://schemas.microsoft.com/office/drawing/2014/main" val="3882635175"/>
                  </a:ext>
                </a:extLst>
              </a:tr>
              <a:tr h="392097">
                <a:tc>
                  <a:txBody>
                    <a:bodyPr/>
                    <a:lstStyle/>
                    <a:p>
                      <a:r>
                        <a:rPr lang="en-US" sz="1500" b="1" cap="none" spc="0">
                          <a:solidFill>
                            <a:schemeClr val="tx1"/>
                          </a:solidFill>
                        </a:rPr>
                        <a:t>Promise to Abraham</a:t>
                      </a:r>
                    </a:p>
                  </a:txBody>
                  <a:tcPr marL="85861" marR="85861" marT="42930" marB="85861">
                    <a:lnL w="12700" cap="flat" cmpd="sng" algn="ctr">
                      <a:solidFill>
                        <a:schemeClr val="tx1"/>
                      </a:solidFill>
                      <a:prstDash val="solid"/>
                    </a:lnL>
                    <a:lnR w="12700" cmpd="sng">
                      <a:noFill/>
                      <a:prstDash val="solid"/>
                    </a:lnR>
                    <a:lnT w="38100" cmpd="sng">
                      <a:noFill/>
                    </a:lnT>
                    <a:lnB w="12700" cmpd="sng">
                      <a:noFill/>
                      <a:prstDash val="solid"/>
                    </a:lnB>
                    <a:noFill/>
                  </a:tcPr>
                </a:tc>
                <a:tc>
                  <a:txBody>
                    <a:bodyPr/>
                    <a:lstStyle/>
                    <a:p>
                      <a:r>
                        <a:rPr lang="en-US" sz="1500" b="1" cap="none" spc="0">
                          <a:solidFill>
                            <a:schemeClr val="tx1"/>
                          </a:solidFill>
                        </a:rPr>
                        <a:t>1925 BC</a:t>
                      </a:r>
                    </a:p>
                  </a:txBody>
                  <a:tcPr marL="85861" marR="85861" marT="42930" marB="85861">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840173213"/>
                  </a:ext>
                </a:extLst>
              </a:tr>
              <a:tr h="392097">
                <a:tc>
                  <a:txBody>
                    <a:bodyPr/>
                    <a:lstStyle/>
                    <a:p>
                      <a:r>
                        <a:rPr lang="en-US" sz="1500" b="1" cap="none" spc="0">
                          <a:solidFill>
                            <a:schemeClr val="tx1"/>
                          </a:solidFill>
                        </a:rPr>
                        <a:t>Joseph’s Family</a:t>
                      </a:r>
                      <a:r>
                        <a:rPr lang="en-US" sz="1500" b="1" cap="none" spc="0" baseline="0">
                          <a:solidFill>
                            <a:schemeClr val="tx1"/>
                          </a:solidFill>
                        </a:rPr>
                        <a:t> in Egypt</a:t>
                      </a:r>
                      <a:endParaRPr lang="en-US" sz="1500" b="1" cap="none" spc="0">
                        <a:solidFill>
                          <a:schemeClr val="tx1"/>
                        </a:solidFill>
                      </a:endParaRP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500" b="1" cap="none" spc="0">
                          <a:solidFill>
                            <a:schemeClr val="tx1"/>
                          </a:solidFill>
                        </a:rPr>
                        <a:t>1700 BC</a:t>
                      </a: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199034749"/>
                  </a:ext>
                </a:extLst>
              </a:tr>
              <a:tr h="392097">
                <a:tc>
                  <a:txBody>
                    <a:bodyPr/>
                    <a:lstStyle/>
                    <a:p>
                      <a:r>
                        <a:rPr lang="en-US" sz="1500" b="1" cap="none" spc="0">
                          <a:solidFill>
                            <a:schemeClr val="tx1"/>
                          </a:solidFill>
                        </a:rPr>
                        <a:t>Moses Leading the people out of Egypt</a:t>
                      </a:r>
                    </a:p>
                  </a:txBody>
                  <a:tcPr marL="85861" marR="85861" marT="42930" marB="85861">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US" sz="1500" b="1" cap="none" spc="0">
                          <a:solidFill>
                            <a:schemeClr val="tx1"/>
                          </a:solidFill>
                        </a:rPr>
                        <a:t>1280 BC</a:t>
                      </a:r>
                    </a:p>
                  </a:txBody>
                  <a:tcPr marL="85861" marR="85861" marT="42930" marB="8586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27737074"/>
                  </a:ext>
                </a:extLst>
              </a:tr>
              <a:tr h="392097">
                <a:tc>
                  <a:txBody>
                    <a:bodyPr/>
                    <a:lstStyle/>
                    <a:p>
                      <a:r>
                        <a:rPr lang="en-US" sz="1500" b="1" cap="none" spc="0">
                          <a:solidFill>
                            <a:schemeClr val="tx1"/>
                          </a:solidFill>
                        </a:rPr>
                        <a:t>Joshua Leading the</a:t>
                      </a:r>
                      <a:r>
                        <a:rPr lang="en-US" sz="1500" b="1" cap="none" spc="0" baseline="0">
                          <a:solidFill>
                            <a:schemeClr val="tx1"/>
                          </a:solidFill>
                        </a:rPr>
                        <a:t> people into the promised land</a:t>
                      </a:r>
                      <a:endParaRPr lang="en-US" sz="1500" b="1" cap="none" spc="0">
                        <a:solidFill>
                          <a:schemeClr val="tx1"/>
                        </a:solidFill>
                      </a:endParaRP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500" b="1" cap="none" spc="0">
                          <a:solidFill>
                            <a:schemeClr val="tx1"/>
                          </a:solidFill>
                        </a:rPr>
                        <a:t>1240 BC</a:t>
                      </a: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2664850307"/>
                  </a:ext>
                </a:extLst>
              </a:tr>
              <a:tr h="392097">
                <a:tc>
                  <a:txBody>
                    <a:bodyPr/>
                    <a:lstStyle/>
                    <a:p>
                      <a:r>
                        <a:rPr lang="en-US" sz="1500" b="1" cap="none" spc="0">
                          <a:solidFill>
                            <a:schemeClr val="tx1"/>
                          </a:solidFill>
                        </a:rPr>
                        <a:t>People ruled by “judges”</a:t>
                      </a:r>
                    </a:p>
                  </a:txBody>
                  <a:tcPr marL="85861" marR="85861" marT="42930" marB="85861">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US" sz="1500" b="1" cap="none" spc="0">
                          <a:solidFill>
                            <a:schemeClr val="tx1"/>
                          </a:solidFill>
                        </a:rPr>
                        <a:t>1220 BC</a:t>
                      </a:r>
                    </a:p>
                  </a:txBody>
                  <a:tcPr marL="85861" marR="85861" marT="42930" marB="8586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88143864"/>
                  </a:ext>
                </a:extLst>
              </a:tr>
              <a:tr h="392097">
                <a:tc>
                  <a:txBody>
                    <a:bodyPr/>
                    <a:lstStyle/>
                    <a:p>
                      <a:r>
                        <a:rPr lang="en-US" sz="1500" b="1" cap="none" spc="0">
                          <a:solidFill>
                            <a:schemeClr val="tx1"/>
                          </a:solidFill>
                        </a:rPr>
                        <a:t>People</a:t>
                      </a:r>
                      <a:r>
                        <a:rPr lang="en-US" sz="1500" b="1" cap="none" spc="0" baseline="0">
                          <a:solidFill>
                            <a:schemeClr val="tx1"/>
                          </a:solidFill>
                        </a:rPr>
                        <a:t> ruled by kings (all tribes together)</a:t>
                      </a:r>
                      <a:endParaRPr lang="en-US" sz="1500" b="1" cap="none" spc="0">
                        <a:solidFill>
                          <a:schemeClr val="tx1"/>
                        </a:solidFill>
                      </a:endParaRP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500" b="1" cap="none" spc="0">
                          <a:solidFill>
                            <a:schemeClr val="tx1"/>
                          </a:solidFill>
                        </a:rPr>
                        <a:t>1050 BC</a:t>
                      </a: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2845865791"/>
                  </a:ext>
                </a:extLst>
              </a:tr>
              <a:tr h="392097">
                <a:tc>
                  <a:txBody>
                    <a:bodyPr/>
                    <a:lstStyle/>
                    <a:p>
                      <a:r>
                        <a:rPr lang="en-US" sz="1500" b="1" cap="none" spc="0">
                          <a:solidFill>
                            <a:schemeClr val="tx1"/>
                          </a:solidFill>
                        </a:rPr>
                        <a:t>Kingdom split into Northern</a:t>
                      </a:r>
                      <a:r>
                        <a:rPr lang="en-US" sz="1500" b="1" cap="none" spc="0" baseline="0">
                          <a:solidFill>
                            <a:schemeClr val="tx1"/>
                          </a:solidFill>
                        </a:rPr>
                        <a:t> and Southern Kingdom’s </a:t>
                      </a:r>
                      <a:endParaRPr lang="en-US" sz="1500" b="1" cap="none" spc="0">
                        <a:solidFill>
                          <a:schemeClr val="tx1"/>
                        </a:solidFill>
                      </a:endParaRPr>
                    </a:p>
                  </a:txBody>
                  <a:tcPr marL="85861" marR="85861" marT="42930" marB="85861">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US" sz="1500" b="1" cap="none" spc="0">
                          <a:solidFill>
                            <a:schemeClr val="tx1"/>
                          </a:solidFill>
                        </a:rPr>
                        <a:t>93o BC</a:t>
                      </a:r>
                    </a:p>
                  </a:txBody>
                  <a:tcPr marL="85861" marR="85861" marT="42930" marB="8586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97908110"/>
                  </a:ext>
                </a:extLst>
              </a:tr>
              <a:tr h="392097">
                <a:tc>
                  <a:txBody>
                    <a:bodyPr/>
                    <a:lstStyle/>
                    <a:p>
                      <a:r>
                        <a:rPr lang="en-US" sz="1500" b="1" cap="none" spc="0">
                          <a:solidFill>
                            <a:schemeClr val="tx1"/>
                          </a:solidFill>
                        </a:rPr>
                        <a:t>Northern</a:t>
                      </a:r>
                      <a:r>
                        <a:rPr lang="en-US" sz="1500" b="1" cap="none" spc="0" baseline="0">
                          <a:solidFill>
                            <a:schemeClr val="tx1"/>
                          </a:solidFill>
                        </a:rPr>
                        <a:t> Kingdom conquered </a:t>
                      </a:r>
                      <a:endParaRPr lang="en-US" sz="1500" b="1" cap="none" spc="0">
                        <a:solidFill>
                          <a:schemeClr val="tx1"/>
                        </a:solidFill>
                      </a:endParaRP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500" b="1" cap="none" spc="0">
                          <a:solidFill>
                            <a:schemeClr val="tx1"/>
                          </a:solidFill>
                        </a:rPr>
                        <a:t>722 BC</a:t>
                      </a: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56082511"/>
                  </a:ext>
                </a:extLst>
              </a:tr>
              <a:tr h="392097">
                <a:tc>
                  <a:txBody>
                    <a:bodyPr/>
                    <a:lstStyle/>
                    <a:p>
                      <a:r>
                        <a:rPr lang="en-US" sz="1500" b="1" cap="none" spc="0">
                          <a:solidFill>
                            <a:schemeClr val="tx1"/>
                          </a:solidFill>
                        </a:rPr>
                        <a:t>Southern Kingdom exiled</a:t>
                      </a:r>
                    </a:p>
                  </a:txBody>
                  <a:tcPr marL="85861" marR="85861" marT="42930" marB="85861">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US" sz="1500" b="1" cap="none" spc="0">
                          <a:solidFill>
                            <a:schemeClr val="tx1"/>
                          </a:solidFill>
                        </a:rPr>
                        <a:t>586 BC</a:t>
                      </a:r>
                    </a:p>
                  </a:txBody>
                  <a:tcPr marL="85861" marR="85861" marT="42930" marB="8586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700283982"/>
                  </a:ext>
                </a:extLst>
              </a:tr>
              <a:tr h="392097">
                <a:tc>
                  <a:txBody>
                    <a:bodyPr/>
                    <a:lstStyle/>
                    <a:p>
                      <a:r>
                        <a:rPr lang="en-US" sz="1500" b="1" cap="none" spc="0">
                          <a:solidFill>
                            <a:schemeClr val="tx1"/>
                          </a:solidFill>
                        </a:rPr>
                        <a:t>Remnant back in Jerusalem </a:t>
                      </a: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500" b="1" cap="none" spc="0">
                          <a:solidFill>
                            <a:schemeClr val="tx1"/>
                          </a:solidFill>
                        </a:rPr>
                        <a:t>538 BC</a:t>
                      </a:r>
                    </a:p>
                  </a:txBody>
                  <a:tcPr marL="85861" marR="85861" marT="42930" marB="85861">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976802225"/>
                  </a:ext>
                </a:extLst>
              </a:tr>
              <a:tr h="392097">
                <a:tc>
                  <a:txBody>
                    <a:bodyPr/>
                    <a:lstStyle/>
                    <a:p>
                      <a:r>
                        <a:rPr lang="en-US" sz="1500" b="1" cap="none" spc="0">
                          <a:solidFill>
                            <a:schemeClr val="tx1"/>
                          </a:solidFill>
                        </a:rPr>
                        <a:t>Old Testament ends with 400 silent years</a:t>
                      </a:r>
                    </a:p>
                  </a:txBody>
                  <a:tcPr marL="85861" marR="85861" marT="42930" marB="85861">
                    <a:lnL w="12700" cap="flat" cmpd="sng" algn="ctr">
                      <a:solidFill>
                        <a:schemeClr val="tx1"/>
                      </a:solidFill>
                      <a:prstDash val="solid"/>
                    </a:lnL>
                    <a:lnR w="12700" cmpd="sng">
                      <a:noFill/>
                      <a:prstDash val="solid"/>
                    </a:lnR>
                    <a:lnT w="12700" cmpd="sng">
                      <a:noFill/>
                      <a:prstDash val="solid"/>
                    </a:lnT>
                    <a:lnB w="12700" cap="flat" cmpd="sng" algn="ctr">
                      <a:noFill/>
                      <a:prstDash val="solid"/>
                    </a:lnB>
                    <a:noFill/>
                  </a:tcPr>
                </a:tc>
                <a:tc>
                  <a:txBody>
                    <a:bodyPr/>
                    <a:lstStyle/>
                    <a:p>
                      <a:r>
                        <a:rPr lang="en-US" sz="1500" b="1" cap="none" spc="0">
                          <a:solidFill>
                            <a:schemeClr val="tx1"/>
                          </a:solidFill>
                        </a:rPr>
                        <a:t>420 BC</a:t>
                      </a:r>
                    </a:p>
                  </a:txBody>
                  <a:tcPr marL="85861" marR="85861" marT="42930" marB="85861">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613467798"/>
                  </a:ext>
                </a:extLst>
              </a:tr>
            </a:tbl>
          </a:graphicData>
        </a:graphic>
      </p:graphicFrame>
    </p:spTree>
    <p:extLst>
      <p:ext uri="{BB962C8B-B14F-4D97-AF65-F5344CB8AC3E}">
        <p14:creationId xmlns:p14="http://schemas.microsoft.com/office/powerpoint/2010/main" val="89320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755118306"/>
              </p:ext>
            </p:extLst>
          </p:nvPr>
        </p:nvGraphicFramePr>
        <p:xfrm>
          <a:off x="1874349" y="213946"/>
          <a:ext cx="10018712" cy="5486400"/>
        </p:xfrm>
        <a:graphic>
          <a:graphicData uri="http://schemas.openxmlformats.org/drawingml/2006/table">
            <a:tbl>
              <a:tblPr firstRow="1" bandRow="1">
                <a:tableStyleId>{5C22544A-7EE6-4342-B048-85BDC9FD1C3A}</a:tableStyleId>
              </a:tblPr>
              <a:tblGrid>
                <a:gridCol w="8667628">
                  <a:extLst>
                    <a:ext uri="{9D8B030D-6E8A-4147-A177-3AD203B41FA5}">
                      <a16:colId xmlns:a16="http://schemas.microsoft.com/office/drawing/2014/main" val="1551914787"/>
                    </a:ext>
                  </a:extLst>
                </a:gridCol>
                <a:gridCol w="1351084">
                  <a:extLst>
                    <a:ext uri="{9D8B030D-6E8A-4147-A177-3AD203B41FA5}">
                      <a16:colId xmlns:a16="http://schemas.microsoft.com/office/drawing/2014/main" val="3172587688"/>
                    </a:ext>
                  </a:extLst>
                </a:gridCol>
              </a:tblGrid>
              <a:tr h="370840">
                <a:tc>
                  <a:txBody>
                    <a:bodyPr/>
                    <a:lstStyle/>
                    <a:p>
                      <a:r>
                        <a:rPr lang="en-US" sz="2400" dirty="0"/>
                        <a:t>Event</a:t>
                      </a:r>
                    </a:p>
                  </a:txBody>
                  <a:tcPr/>
                </a:tc>
                <a:tc>
                  <a:txBody>
                    <a:bodyPr/>
                    <a:lstStyle/>
                    <a:p>
                      <a:r>
                        <a:rPr lang="en-US" sz="2400" dirty="0"/>
                        <a:t>Year</a:t>
                      </a:r>
                    </a:p>
                  </a:txBody>
                  <a:tcPr/>
                </a:tc>
                <a:extLst>
                  <a:ext uri="{0D108BD9-81ED-4DB2-BD59-A6C34878D82A}">
                    <a16:rowId xmlns:a16="http://schemas.microsoft.com/office/drawing/2014/main" val="3882635175"/>
                  </a:ext>
                </a:extLst>
              </a:tr>
              <a:tr h="370840">
                <a:tc>
                  <a:txBody>
                    <a:bodyPr/>
                    <a:lstStyle/>
                    <a:p>
                      <a:r>
                        <a:rPr lang="en-US" sz="2400" b="1" dirty="0"/>
                        <a:t>Promise to Abraham</a:t>
                      </a:r>
                    </a:p>
                  </a:txBody>
                  <a:tcPr/>
                </a:tc>
                <a:tc>
                  <a:txBody>
                    <a:bodyPr/>
                    <a:lstStyle/>
                    <a:p>
                      <a:r>
                        <a:rPr lang="en-US" sz="2400" b="1" dirty="0"/>
                        <a:t>1925 BC</a:t>
                      </a:r>
                    </a:p>
                  </a:txBody>
                  <a:tcPr/>
                </a:tc>
                <a:extLst>
                  <a:ext uri="{0D108BD9-81ED-4DB2-BD59-A6C34878D82A}">
                    <a16:rowId xmlns:a16="http://schemas.microsoft.com/office/drawing/2014/main" val="840173213"/>
                  </a:ext>
                </a:extLst>
              </a:tr>
              <a:tr h="370840">
                <a:tc>
                  <a:txBody>
                    <a:bodyPr/>
                    <a:lstStyle/>
                    <a:p>
                      <a:r>
                        <a:rPr lang="en-US" sz="2400" b="1" dirty="0"/>
                        <a:t>Joseph’s Family</a:t>
                      </a:r>
                      <a:r>
                        <a:rPr lang="en-US" sz="2400" b="1" baseline="0" dirty="0"/>
                        <a:t> in Egypt</a:t>
                      </a:r>
                      <a:endParaRPr lang="en-US" sz="2400" b="1" dirty="0"/>
                    </a:p>
                  </a:txBody>
                  <a:tcPr/>
                </a:tc>
                <a:tc>
                  <a:txBody>
                    <a:bodyPr/>
                    <a:lstStyle/>
                    <a:p>
                      <a:r>
                        <a:rPr lang="en-US" sz="2400" b="1" dirty="0"/>
                        <a:t>1700 BC</a:t>
                      </a:r>
                    </a:p>
                  </a:txBody>
                  <a:tcPr/>
                </a:tc>
                <a:extLst>
                  <a:ext uri="{0D108BD9-81ED-4DB2-BD59-A6C34878D82A}">
                    <a16:rowId xmlns:a16="http://schemas.microsoft.com/office/drawing/2014/main" val="1199034749"/>
                  </a:ext>
                </a:extLst>
              </a:tr>
              <a:tr h="370840">
                <a:tc>
                  <a:txBody>
                    <a:bodyPr/>
                    <a:lstStyle/>
                    <a:p>
                      <a:r>
                        <a:rPr lang="en-US" sz="2400" b="1" dirty="0"/>
                        <a:t>Moses Leading the people out of Egypt</a:t>
                      </a:r>
                    </a:p>
                  </a:txBody>
                  <a:tcPr/>
                </a:tc>
                <a:tc>
                  <a:txBody>
                    <a:bodyPr/>
                    <a:lstStyle/>
                    <a:p>
                      <a:r>
                        <a:rPr lang="en-US" sz="2400" b="1" dirty="0"/>
                        <a:t>1280 BC</a:t>
                      </a:r>
                    </a:p>
                  </a:txBody>
                  <a:tcPr/>
                </a:tc>
                <a:extLst>
                  <a:ext uri="{0D108BD9-81ED-4DB2-BD59-A6C34878D82A}">
                    <a16:rowId xmlns:a16="http://schemas.microsoft.com/office/drawing/2014/main" val="327737074"/>
                  </a:ext>
                </a:extLst>
              </a:tr>
              <a:tr h="370840">
                <a:tc>
                  <a:txBody>
                    <a:bodyPr/>
                    <a:lstStyle/>
                    <a:p>
                      <a:r>
                        <a:rPr lang="en-US" sz="2400" b="1" dirty="0"/>
                        <a:t>Joshua Leading the</a:t>
                      </a:r>
                      <a:r>
                        <a:rPr lang="en-US" sz="2400" b="1" baseline="0" dirty="0"/>
                        <a:t> people into the promised land</a:t>
                      </a:r>
                      <a:endParaRPr lang="en-US" sz="2400" b="1" dirty="0"/>
                    </a:p>
                  </a:txBody>
                  <a:tcPr/>
                </a:tc>
                <a:tc>
                  <a:txBody>
                    <a:bodyPr/>
                    <a:lstStyle/>
                    <a:p>
                      <a:r>
                        <a:rPr lang="en-US" sz="2400" b="1" dirty="0"/>
                        <a:t>1240 BC</a:t>
                      </a:r>
                    </a:p>
                  </a:txBody>
                  <a:tcPr/>
                </a:tc>
                <a:extLst>
                  <a:ext uri="{0D108BD9-81ED-4DB2-BD59-A6C34878D82A}">
                    <a16:rowId xmlns:a16="http://schemas.microsoft.com/office/drawing/2014/main" val="2664850307"/>
                  </a:ext>
                </a:extLst>
              </a:tr>
              <a:tr h="370840">
                <a:tc>
                  <a:txBody>
                    <a:bodyPr/>
                    <a:lstStyle/>
                    <a:p>
                      <a:r>
                        <a:rPr lang="en-US" sz="2400" b="1" dirty="0"/>
                        <a:t>People ruled by “judges”</a:t>
                      </a:r>
                    </a:p>
                  </a:txBody>
                  <a:tcPr/>
                </a:tc>
                <a:tc>
                  <a:txBody>
                    <a:bodyPr/>
                    <a:lstStyle/>
                    <a:p>
                      <a:r>
                        <a:rPr lang="en-US" sz="2400" b="1" dirty="0"/>
                        <a:t>1220 BC</a:t>
                      </a:r>
                    </a:p>
                  </a:txBody>
                  <a:tcPr/>
                </a:tc>
                <a:extLst>
                  <a:ext uri="{0D108BD9-81ED-4DB2-BD59-A6C34878D82A}">
                    <a16:rowId xmlns:a16="http://schemas.microsoft.com/office/drawing/2014/main" val="2188143864"/>
                  </a:ext>
                </a:extLst>
              </a:tr>
              <a:tr h="370840">
                <a:tc>
                  <a:txBody>
                    <a:bodyPr/>
                    <a:lstStyle/>
                    <a:p>
                      <a:r>
                        <a:rPr lang="en-US" sz="2400" b="1" dirty="0"/>
                        <a:t>People</a:t>
                      </a:r>
                      <a:r>
                        <a:rPr lang="en-US" sz="2400" b="1" baseline="0" dirty="0"/>
                        <a:t> ruled by kings (all tribes together)</a:t>
                      </a:r>
                      <a:endParaRPr lang="en-US" sz="2400" b="1" dirty="0"/>
                    </a:p>
                  </a:txBody>
                  <a:tcPr/>
                </a:tc>
                <a:tc>
                  <a:txBody>
                    <a:bodyPr/>
                    <a:lstStyle/>
                    <a:p>
                      <a:r>
                        <a:rPr lang="en-US" sz="2400" b="1" dirty="0"/>
                        <a:t>1050 BC</a:t>
                      </a:r>
                    </a:p>
                  </a:txBody>
                  <a:tcPr/>
                </a:tc>
                <a:extLst>
                  <a:ext uri="{0D108BD9-81ED-4DB2-BD59-A6C34878D82A}">
                    <a16:rowId xmlns:a16="http://schemas.microsoft.com/office/drawing/2014/main" val="2845865791"/>
                  </a:ext>
                </a:extLst>
              </a:tr>
              <a:tr h="370840">
                <a:tc>
                  <a:txBody>
                    <a:bodyPr/>
                    <a:lstStyle/>
                    <a:p>
                      <a:r>
                        <a:rPr lang="en-US" sz="2400" b="1" dirty="0">
                          <a:solidFill>
                            <a:srgbClr val="FF0000"/>
                          </a:solidFill>
                        </a:rPr>
                        <a:t>Kingdom split into Northern</a:t>
                      </a:r>
                      <a:r>
                        <a:rPr lang="en-US" sz="2400" b="1" baseline="0" dirty="0">
                          <a:solidFill>
                            <a:srgbClr val="FF0000"/>
                          </a:solidFill>
                        </a:rPr>
                        <a:t> and Southern Kingdom’s </a:t>
                      </a:r>
                      <a:endParaRPr lang="en-US" sz="2400" b="1" dirty="0">
                        <a:solidFill>
                          <a:srgbClr val="FF0000"/>
                        </a:solidFill>
                      </a:endParaRPr>
                    </a:p>
                  </a:txBody>
                  <a:tcPr/>
                </a:tc>
                <a:tc>
                  <a:txBody>
                    <a:bodyPr/>
                    <a:lstStyle/>
                    <a:p>
                      <a:r>
                        <a:rPr lang="en-US" sz="2400" b="1" dirty="0"/>
                        <a:t>93o BC</a:t>
                      </a:r>
                    </a:p>
                  </a:txBody>
                  <a:tcPr/>
                </a:tc>
                <a:extLst>
                  <a:ext uri="{0D108BD9-81ED-4DB2-BD59-A6C34878D82A}">
                    <a16:rowId xmlns:a16="http://schemas.microsoft.com/office/drawing/2014/main" val="2397908110"/>
                  </a:ext>
                </a:extLst>
              </a:tr>
              <a:tr h="370840">
                <a:tc>
                  <a:txBody>
                    <a:bodyPr/>
                    <a:lstStyle/>
                    <a:p>
                      <a:r>
                        <a:rPr lang="en-US" sz="2400" b="1" dirty="0">
                          <a:solidFill>
                            <a:srgbClr val="FF0000"/>
                          </a:solidFill>
                        </a:rPr>
                        <a:t>Northern</a:t>
                      </a:r>
                      <a:r>
                        <a:rPr lang="en-US" sz="2400" b="1" baseline="0" dirty="0">
                          <a:solidFill>
                            <a:srgbClr val="FF0000"/>
                          </a:solidFill>
                        </a:rPr>
                        <a:t> Kingdom conquered </a:t>
                      </a:r>
                      <a:endParaRPr lang="en-US" sz="2400" b="1" dirty="0">
                        <a:solidFill>
                          <a:srgbClr val="FF0000"/>
                        </a:solidFill>
                      </a:endParaRPr>
                    </a:p>
                  </a:txBody>
                  <a:tcPr/>
                </a:tc>
                <a:tc>
                  <a:txBody>
                    <a:bodyPr/>
                    <a:lstStyle/>
                    <a:p>
                      <a:r>
                        <a:rPr lang="en-US" sz="2400" b="1" dirty="0"/>
                        <a:t>722 BC</a:t>
                      </a:r>
                    </a:p>
                  </a:txBody>
                  <a:tcPr/>
                </a:tc>
                <a:extLst>
                  <a:ext uri="{0D108BD9-81ED-4DB2-BD59-A6C34878D82A}">
                    <a16:rowId xmlns:a16="http://schemas.microsoft.com/office/drawing/2014/main" val="356082511"/>
                  </a:ext>
                </a:extLst>
              </a:tr>
              <a:tr h="370840">
                <a:tc>
                  <a:txBody>
                    <a:bodyPr/>
                    <a:lstStyle/>
                    <a:p>
                      <a:r>
                        <a:rPr lang="en-US" sz="2400" b="1" dirty="0">
                          <a:solidFill>
                            <a:srgbClr val="FF0000"/>
                          </a:solidFill>
                        </a:rPr>
                        <a:t>Southern Kingdom exiled</a:t>
                      </a:r>
                    </a:p>
                  </a:txBody>
                  <a:tcPr/>
                </a:tc>
                <a:tc>
                  <a:txBody>
                    <a:bodyPr/>
                    <a:lstStyle/>
                    <a:p>
                      <a:r>
                        <a:rPr lang="en-US" sz="2400" b="1" dirty="0"/>
                        <a:t>586 BC</a:t>
                      </a:r>
                    </a:p>
                  </a:txBody>
                  <a:tcPr/>
                </a:tc>
                <a:extLst>
                  <a:ext uri="{0D108BD9-81ED-4DB2-BD59-A6C34878D82A}">
                    <a16:rowId xmlns:a16="http://schemas.microsoft.com/office/drawing/2014/main" val="2700283982"/>
                  </a:ext>
                </a:extLst>
              </a:tr>
              <a:tr h="370840">
                <a:tc>
                  <a:txBody>
                    <a:bodyPr/>
                    <a:lstStyle/>
                    <a:p>
                      <a:r>
                        <a:rPr lang="en-US" sz="2400" b="1" dirty="0">
                          <a:solidFill>
                            <a:srgbClr val="FF0000"/>
                          </a:solidFill>
                        </a:rPr>
                        <a:t>Remnant back in Jerusalem </a:t>
                      </a:r>
                    </a:p>
                  </a:txBody>
                  <a:tcPr/>
                </a:tc>
                <a:tc>
                  <a:txBody>
                    <a:bodyPr/>
                    <a:lstStyle/>
                    <a:p>
                      <a:r>
                        <a:rPr lang="en-US" sz="2400" b="1" dirty="0"/>
                        <a:t>538 BC</a:t>
                      </a:r>
                    </a:p>
                  </a:txBody>
                  <a:tcPr/>
                </a:tc>
                <a:extLst>
                  <a:ext uri="{0D108BD9-81ED-4DB2-BD59-A6C34878D82A}">
                    <a16:rowId xmlns:a16="http://schemas.microsoft.com/office/drawing/2014/main" val="976802225"/>
                  </a:ext>
                </a:extLst>
              </a:tr>
              <a:tr h="370840">
                <a:tc>
                  <a:txBody>
                    <a:bodyPr/>
                    <a:lstStyle/>
                    <a:p>
                      <a:r>
                        <a:rPr lang="en-US" sz="2400" b="1" dirty="0">
                          <a:solidFill>
                            <a:srgbClr val="FF0000"/>
                          </a:solidFill>
                        </a:rPr>
                        <a:t>Old Testament ends with 400 silent years</a:t>
                      </a:r>
                    </a:p>
                  </a:txBody>
                  <a:tcPr/>
                </a:tc>
                <a:tc>
                  <a:txBody>
                    <a:bodyPr/>
                    <a:lstStyle/>
                    <a:p>
                      <a:r>
                        <a:rPr lang="en-US" sz="2400" b="1" dirty="0"/>
                        <a:t>420 BC</a:t>
                      </a:r>
                    </a:p>
                  </a:txBody>
                  <a:tcPr/>
                </a:tc>
                <a:extLst>
                  <a:ext uri="{0D108BD9-81ED-4DB2-BD59-A6C34878D82A}">
                    <a16:rowId xmlns:a16="http://schemas.microsoft.com/office/drawing/2014/main" val="2613467798"/>
                  </a:ext>
                </a:extLst>
              </a:tr>
            </a:tbl>
          </a:graphicData>
        </a:graphic>
      </p:graphicFrame>
      <p:sp>
        <p:nvSpPr>
          <p:cNvPr id="5" name="TextBox 4"/>
          <p:cNvSpPr txBox="1"/>
          <p:nvPr/>
        </p:nvSpPr>
        <p:spPr>
          <a:xfrm>
            <a:off x="2989385" y="6040315"/>
            <a:ext cx="8853853" cy="461665"/>
          </a:xfrm>
          <a:prstGeom prst="rect">
            <a:avLst/>
          </a:prstGeom>
          <a:noFill/>
        </p:spPr>
        <p:txBody>
          <a:bodyPr wrap="square" rtlCol="0">
            <a:spAutoFit/>
          </a:bodyPr>
          <a:lstStyle/>
          <a:p>
            <a:r>
              <a:rPr lang="en-US" sz="2400" b="1" dirty="0">
                <a:solidFill>
                  <a:srgbClr val="FF0000"/>
                </a:solidFill>
              </a:rPr>
              <a:t>12 minor prophets cover time from about 800 BC to about 400 BC</a:t>
            </a:r>
          </a:p>
        </p:txBody>
      </p:sp>
    </p:spTree>
    <p:extLst>
      <p:ext uri="{BB962C8B-B14F-4D97-AF65-F5344CB8AC3E}">
        <p14:creationId xmlns:p14="http://schemas.microsoft.com/office/powerpoint/2010/main" val="1843227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 of the Twelve Tribes of Israel"/>
          <p:cNvPicPr/>
          <p:nvPr/>
        </p:nvPicPr>
        <p:blipFill>
          <a:blip r:embed="rId3">
            <a:extLst>
              <a:ext uri="{28A0092B-C50C-407E-A947-70E740481C1C}">
                <a14:useLocalDpi xmlns:a14="http://schemas.microsoft.com/office/drawing/2010/main" val="0"/>
              </a:ext>
            </a:extLst>
          </a:blip>
          <a:srcRect/>
          <a:stretch>
            <a:fillRect/>
          </a:stretch>
        </p:blipFill>
        <p:spPr bwMode="auto">
          <a:xfrm>
            <a:off x="3763108" y="202223"/>
            <a:ext cx="5802923" cy="6532685"/>
          </a:xfrm>
          <a:prstGeom prst="rect">
            <a:avLst/>
          </a:prstGeom>
          <a:noFill/>
          <a:ln>
            <a:noFill/>
          </a:ln>
        </p:spPr>
      </p:pic>
    </p:spTree>
    <p:extLst>
      <p:ext uri="{BB962C8B-B14F-4D97-AF65-F5344CB8AC3E}">
        <p14:creationId xmlns:p14="http://schemas.microsoft.com/office/powerpoint/2010/main" val="181934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ded Kingdom of Northern Israel and Judah Map"/>
          <p:cNvPicPr/>
          <p:nvPr/>
        </p:nvPicPr>
        <p:blipFill>
          <a:blip r:embed="rId3">
            <a:extLst>
              <a:ext uri="{28A0092B-C50C-407E-A947-70E740481C1C}">
                <a14:useLocalDpi xmlns:a14="http://schemas.microsoft.com/office/drawing/2010/main" val="0"/>
              </a:ext>
            </a:extLst>
          </a:blip>
          <a:srcRect/>
          <a:stretch>
            <a:fillRect/>
          </a:stretch>
        </p:blipFill>
        <p:spPr bwMode="auto">
          <a:xfrm>
            <a:off x="3727938" y="0"/>
            <a:ext cx="5805854" cy="6713147"/>
          </a:xfrm>
          <a:prstGeom prst="rect">
            <a:avLst/>
          </a:prstGeom>
          <a:noFill/>
          <a:ln>
            <a:noFill/>
          </a:ln>
        </p:spPr>
      </p:pic>
    </p:spTree>
    <p:extLst>
      <p:ext uri="{BB962C8B-B14F-4D97-AF65-F5344CB8AC3E}">
        <p14:creationId xmlns:p14="http://schemas.microsoft.com/office/powerpoint/2010/main" val="142169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ded Kingdom of Northern Israel and Judah Map"/>
          <p:cNvPicPr/>
          <p:nvPr/>
        </p:nvPicPr>
        <p:blipFill>
          <a:blip r:embed="rId3">
            <a:extLst>
              <a:ext uri="{28A0092B-C50C-407E-A947-70E740481C1C}">
                <a14:useLocalDpi xmlns:a14="http://schemas.microsoft.com/office/drawing/2010/main" val="0"/>
              </a:ext>
            </a:extLst>
          </a:blip>
          <a:srcRect/>
          <a:stretch>
            <a:fillRect/>
          </a:stretch>
        </p:blipFill>
        <p:spPr bwMode="auto">
          <a:xfrm>
            <a:off x="3727938" y="0"/>
            <a:ext cx="5805854" cy="6713147"/>
          </a:xfrm>
          <a:prstGeom prst="rect">
            <a:avLst/>
          </a:prstGeom>
          <a:noFill/>
          <a:ln>
            <a:noFill/>
          </a:ln>
        </p:spPr>
      </p:pic>
    </p:spTree>
    <p:extLst>
      <p:ext uri="{BB962C8B-B14F-4D97-AF65-F5344CB8AC3E}">
        <p14:creationId xmlns:p14="http://schemas.microsoft.com/office/powerpoint/2010/main" val="2104304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1676</Words>
  <Application>Microsoft Office PowerPoint</Application>
  <PresentationFormat>Widescreen</PresentationFormat>
  <Paragraphs>181</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Corbel</vt:lpstr>
      <vt:lpstr>Parallax</vt:lpstr>
      <vt:lpstr>THE 12 MINOR PROPHETS</vt:lpstr>
      <vt:lpstr>Joshua 24:14-15 choose this day who you will serve!</vt:lpstr>
      <vt:lpstr>Judges 17:6 </vt:lpstr>
      <vt:lpstr>Everyone Needs Program</vt:lpstr>
      <vt:lpstr>PowerPoint Presentation</vt:lpstr>
      <vt:lpstr>PowerPoint Presentation</vt:lpstr>
      <vt:lpstr>PowerPoint Presentation</vt:lpstr>
      <vt:lpstr>PowerPoint Presentation</vt:lpstr>
      <vt:lpstr>PowerPoint Presentation</vt:lpstr>
      <vt:lpstr>MORE REASONS TO NEED A PROGRAM</vt:lpstr>
      <vt:lpstr>Prophets split into Captive Periods</vt:lpstr>
      <vt:lpstr>The Promise of Disobedience</vt:lpstr>
      <vt:lpstr>Leviticus 26</vt:lpstr>
      <vt:lpstr>Leviticus 26 </vt:lpstr>
      <vt:lpstr>Leviticus 26 </vt:lpstr>
      <vt:lpstr>Leviticus 26 </vt:lpstr>
      <vt:lpstr>Leviticus 26 </vt:lpstr>
      <vt:lpstr>Leviticus 26 – (If in spite of this you still do not listen to me…) </vt:lpstr>
      <vt:lpstr>Leviticus 26 – (If in spite of this you still do not listen to me…) </vt:lpstr>
      <vt:lpstr>Leviticus 26 </vt:lpstr>
      <vt:lpstr>Leviticus 26 </vt:lpstr>
      <vt:lpstr>Leviticus 26 </vt:lpstr>
      <vt:lpstr>2 Chronicles 7:14</vt:lpstr>
      <vt:lpstr>First up:  Jonah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12 MINOR PROPHETS</dc:title>
  <dc:creator>Greg Bowers</dc:creator>
  <cp:lastModifiedBy>Greg Bowers</cp:lastModifiedBy>
  <cp:revision>2</cp:revision>
  <dcterms:created xsi:type="dcterms:W3CDTF">2020-12-20T21:43:35Z</dcterms:created>
  <dcterms:modified xsi:type="dcterms:W3CDTF">2021-02-02T13:51:43Z</dcterms:modified>
</cp:coreProperties>
</file>